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21"/>
  </p:notesMasterIdLst>
  <p:handoutMasterIdLst>
    <p:handoutMasterId r:id="rId22"/>
  </p:handoutMasterIdLst>
  <p:sldIdLst>
    <p:sldId id="256" r:id="rId2"/>
    <p:sldId id="257" r:id="rId3"/>
    <p:sldId id="259" r:id="rId4"/>
    <p:sldId id="261" r:id="rId5"/>
    <p:sldId id="258" r:id="rId6"/>
    <p:sldId id="273" r:id="rId7"/>
    <p:sldId id="260" r:id="rId8"/>
    <p:sldId id="274" r:id="rId9"/>
    <p:sldId id="262" r:id="rId10"/>
    <p:sldId id="265" r:id="rId11"/>
    <p:sldId id="264" r:id="rId12"/>
    <p:sldId id="268" r:id="rId13"/>
    <p:sldId id="269" r:id="rId14"/>
    <p:sldId id="270" r:id="rId15"/>
    <p:sldId id="271" r:id="rId16"/>
    <p:sldId id="272" r:id="rId17"/>
    <p:sldId id="267" r:id="rId18"/>
    <p:sldId id="263" r:id="rId19"/>
    <p:sldId id="266" r:id="rId2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43" autoAdjust="0"/>
    <p:restoredTop sz="94660"/>
  </p:normalViewPr>
  <p:slideViewPr>
    <p:cSldViewPr snapToGrid="0">
      <p:cViewPr varScale="1">
        <p:scale>
          <a:sx n="83" d="100"/>
          <a:sy n="83" d="100"/>
        </p:scale>
        <p:origin x="456"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s>
</file>

<file path=ppt/diagrams/_rels/data1.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svg"/><Relationship Id="rId1" Type="http://schemas.openxmlformats.org/officeDocument/2006/relationships/image" Target="../media/image15.png"/><Relationship Id="rId6" Type="http://schemas.openxmlformats.org/officeDocument/2006/relationships/image" Target="../media/image20.svg"/><Relationship Id="rId5" Type="http://schemas.openxmlformats.org/officeDocument/2006/relationships/image" Target="../media/image19.png"/><Relationship Id="rId10" Type="http://schemas.openxmlformats.org/officeDocument/2006/relationships/image" Target="../media/image24.svg"/><Relationship Id="rId4" Type="http://schemas.openxmlformats.org/officeDocument/2006/relationships/image" Target="../media/image18.svg"/><Relationship Id="rId9" Type="http://schemas.openxmlformats.org/officeDocument/2006/relationships/image" Target="../media/image23.png"/></Relationships>
</file>

<file path=ppt/diagrams/_rels/data2.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svg"/><Relationship Id="rId1" Type="http://schemas.openxmlformats.org/officeDocument/2006/relationships/image" Target="../media/image25.png"/><Relationship Id="rId6" Type="http://schemas.openxmlformats.org/officeDocument/2006/relationships/image" Target="../media/image30.svg"/><Relationship Id="rId5" Type="http://schemas.openxmlformats.org/officeDocument/2006/relationships/image" Target="../media/image29.png"/><Relationship Id="rId10" Type="http://schemas.openxmlformats.org/officeDocument/2006/relationships/image" Target="../media/image34.svg"/><Relationship Id="rId4" Type="http://schemas.openxmlformats.org/officeDocument/2006/relationships/image" Target="../media/image28.svg"/><Relationship Id="rId9" Type="http://schemas.openxmlformats.org/officeDocument/2006/relationships/image" Target="../media/image33.png"/></Relationships>
</file>

<file path=ppt/diagrams/_rels/data3.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6.svg"/><Relationship Id="rId1" Type="http://schemas.openxmlformats.org/officeDocument/2006/relationships/image" Target="../media/image35.png"/><Relationship Id="rId6" Type="http://schemas.openxmlformats.org/officeDocument/2006/relationships/image" Target="../media/image40.png"/><Relationship Id="rId5" Type="http://schemas.openxmlformats.org/officeDocument/2006/relationships/image" Target="../media/image39.jpg"/><Relationship Id="rId10" Type="http://schemas.openxmlformats.org/officeDocument/2006/relationships/image" Target="../media/image44.svg"/><Relationship Id="rId4" Type="http://schemas.openxmlformats.org/officeDocument/2006/relationships/image" Target="../media/image38.svg"/><Relationship Id="rId9" Type="http://schemas.openxmlformats.org/officeDocument/2006/relationships/image" Target="../media/image43.png"/></Relationships>
</file>

<file path=ppt/diagrams/_rels/drawing1.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svg"/><Relationship Id="rId1" Type="http://schemas.openxmlformats.org/officeDocument/2006/relationships/image" Target="../media/image15.png"/><Relationship Id="rId6" Type="http://schemas.openxmlformats.org/officeDocument/2006/relationships/image" Target="../media/image20.svg"/><Relationship Id="rId5" Type="http://schemas.openxmlformats.org/officeDocument/2006/relationships/image" Target="../media/image19.png"/><Relationship Id="rId10" Type="http://schemas.openxmlformats.org/officeDocument/2006/relationships/image" Target="../media/image24.svg"/><Relationship Id="rId4" Type="http://schemas.openxmlformats.org/officeDocument/2006/relationships/image" Target="../media/image18.svg"/><Relationship Id="rId9" Type="http://schemas.openxmlformats.org/officeDocument/2006/relationships/image" Target="../media/image23.png"/></Relationships>
</file>

<file path=ppt/diagrams/_rels/drawing2.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svg"/><Relationship Id="rId1" Type="http://schemas.openxmlformats.org/officeDocument/2006/relationships/image" Target="../media/image25.png"/><Relationship Id="rId6" Type="http://schemas.openxmlformats.org/officeDocument/2006/relationships/image" Target="../media/image30.svg"/><Relationship Id="rId5" Type="http://schemas.openxmlformats.org/officeDocument/2006/relationships/image" Target="../media/image29.png"/><Relationship Id="rId10" Type="http://schemas.openxmlformats.org/officeDocument/2006/relationships/image" Target="../media/image34.svg"/><Relationship Id="rId4" Type="http://schemas.openxmlformats.org/officeDocument/2006/relationships/image" Target="../media/image28.svg"/><Relationship Id="rId9" Type="http://schemas.openxmlformats.org/officeDocument/2006/relationships/image" Target="../media/image33.png"/></Relationships>
</file>

<file path=ppt/diagrams/_rels/drawing3.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6.svg"/><Relationship Id="rId1" Type="http://schemas.openxmlformats.org/officeDocument/2006/relationships/image" Target="../media/image35.png"/><Relationship Id="rId6" Type="http://schemas.openxmlformats.org/officeDocument/2006/relationships/image" Target="../media/image40.png"/><Relationship Id="rId5" Type="http://schemas.openxmlformats.org/officeDocument/2006/relationships/image" Target="../media/image39.jpg"/><Relationship Id="rId10" Type="http://schemas.openxmlformats.org/officeDocument/2006/relationships/image" Target="../media/image44.svg"/><Relationship Id="rId4" Type="http://schemas.openxmlformats.org/officeDocument/2006/relationships/image" Target="../media/image38.svg"/><Relationship Id="rId9" Type="http://schemas.openxmlformats.org/officeDocument/2006/relationships/image" Target="../media/image43.pn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66B3327-38FE-4C41-8AA6-8C327019DCF7}" type="doc">
      <dgm:prSet loTypeId="urn:microsoft.com/office/officeart/2005/8/layout/vList3" loCatId="list" qsTypeId="urn:microsoft.com/office/officeart/2005/8/quickstyle/simple1" qsCatId="simple" csTypeId="urn:microsoft.com/office/officeart/2005/8/colors/colorful1" csCatId="colorful" phldr="1"/>
      <dgm:spPr/>
      <dgm:t>
        <a:bodyPr/>
        <a:lstStyle/>
        <a:p>
          <a:endParaRPr lang="en-US"/>
        </a:p>
      </dgm:t>
    </dgm:pt>
    <dgm:pt modelId="{93BA2312-BDDB-47BB-89EC-672F5AFF7EFE}">
      <dgm:prSet custT="1"/>
      <dgm:spPr/>
      <dgm:t>
        <a:bodyPr/>
        <a:lstStyle/>
        <a:p>
          <a:pPr algn="l"/>
          <a:r>
            <a:rPr lang="en-US" sz="2000" b="1" dirty="0"/>
            <a:t>Transform:</a:t>
          </a:r>
          <a:r>
            <a:rPr lang="en-US" sz="2000" dirty="0"/>
            <a:t> to change the form, look, or shape of</a:t>
          </a:r>
        </a:p>
      </dgm:t>
    </dgm:pt>
    <dgm:pt modelId="{F72B2060-FA75-44E2-9DA6-86BBB7CBE938}" type="parTrans" cxnId="{5911C298-005A-44E0-96D5-66CE5A4F84A9}">
      <dgm:prSet/>
      <dgm:spPr/>
      <dgm:t>
        <a:bodyPr/>
        <a:lstStyle/>
        <a:p>
          <a:endParaRPr lang="en-US"/>
        </a:p>
      </dgm:t>
    </dgm:pt>
    <dgm:pt modelId="{BC444B73-0704-40F2-BB73-29BF23A41AB8}" type="sibTrans" cxnId="{5911C298-005A-44E0-96D5-66CE5A4F84A9}">
      <dgm:prSet/>
      <dgm:spPr/>
      <dgm:t>
        <a:bodyPr/>
        <a:lstStyle/>
        <a:p>
          <a:endParaRPr lang="en-US"/>
        </a:p>
      </dgm:t>
    </dgm:pt>
    <dgm:pt modelId="{6F9C7F10-B6B1-41F6-B3B7-625109C8C70D}">
      <dgm:prSet custT="1"/>
      <dgm:spPr/>
      <dgm:t>
        <a:bodyPr/>
        <a:lstStyle/>
        <a:p>
          <a:pPr algn="l"/>
          <a:r>
            <a:rPr lang="en-US" sz="2000" b="1" dirty="0"/>
            <a:t>Horse-drawn carriage:</a:t>
          </a:r>
          <a:r>
            <a:rPr lang="en-US" sz="2000" dirty="0"/>
            <a:t> a vehicle with wheels used to carry people and pulled by a horse</a:t>
          </a:r>
        </a:p>
      </dgm:t>
    </dgm:pt>
    <dgm:pt modelId="{A825E4F6-F1FF-4FFF-A24C-A868792FA685}" type="parTrans" cxnId="{36FCC88C-BF8A-4586-931F-113029DC18A2}">
      <dgm:prSet/>
      <dgm:spPr/>
      <dgm:t>
        <a:bodyPr/>
        <a:lstStyle/>
        <a:p>
          <a:endParaRPr lang="en-US"/>
        </a:p>
      </dgm:t>
    </dgm:pt>
    <dgm:pt modelId="{7900B4A8-F517-43DB-9038-E0E9D1639518}" type="sibTrans" cxnId="{36FCC88C-BF8A-4586-931F-113029DC18A2}">
      <dgm:prSet/>
      <dgm:spPr/>
      <dgm:t>
        <a:bodyPr/>
        <a:lstStyle/>
        <a:p>
          <a:endParaRPr lang="en-US"/>
        </a:p>
      </dgm:t>
    </dgm:pt>
    <dgm:pt modelId="{CAFEAE07-66D8-4D93-B43C-8151259F5A98}">
      <dgm:prSet custT="1"/>
      <dgm:spPr/>
      <dgm:t>
        <a:bodyPr/>
        <a:lstStyle/>
        <a:p>
          <a:pPr algn="l"/>
          <a:r>
            <a:rPr lang="en-US" sz="2000" b="1" dirty="0"/>
            <a:t>Promote:</a:t>
          </a:r>
          <a:r>
            <a:rPr lang="en-US" sz="2000" dirty="0"/>
            <a:t> to move to a higher position</a:t>
          </a:r>
        </a:p>
      </dgm:t>
    </dgm:pt>
    <dgm:pt modelId="{D47EAF12-2DA0-4E12-A5E8-2CA104E3C97F}" type="parTrans" cxnId="{863F533D-933C-4A08-98F0-5B06C44D4C43}">
      <dgm:prSet/>
      <dgm:spPr/>
      <dgm:t>
        <a:bodyPr/>
        <a:lstStyle/>
        <a:p>
          <a:endParaRPr lang="en-US"/>
        </a:p>
      </dgm:t>
    </dgm:pt>
    <dgm:pt modelId="{335CCE0A-932D-4243-B329-7E8D119C1253}" type="sibTrans" cxnId="{863F533D-933C-4A08-98F0-5B06C44D4C43}">
      <dgm:prSet/>
      <dgm:spPr/>
      <dgm:t>
        <a:bodyPr/>
        <a:lstStyle/>
        <a:p>
          <a:endParaRPr lang="en-US"/>
        </a:p>
      </dgm:t>
    </dgm:pt>
    <dgm:pt modelId="{9B2CEF93-B610-42EB-9766-4131CEEB6852}">
      <dgm:prSet custT="1"/>
      <dgm:spPr/>
      <dgm:t>
        <a:bodyPr/>
        <a:lstStyle/>
        <a:p>
          <a:pPr algn="l"/>
          <a:r>
            <a:rPr lang="en-US" sz="2000" b="1" dirty="0"/>
            <a:t>Researcher:</a:t>
          </a:r>
          <a:r>
            <a:rPr lang="en-US" sz="2000" dirty="0"/>
            <a:t> someone who does careful study of something in order to gain information or solve a problem</a:t>
          </a:r>
        </a:p>
      </dgm:t>
    </dgm:pt>
    <dgm:pt modelId="{6CB70F48-0B57-4139-B291-18D94C8684CA}" type="parTrans" cxnId="{D26CFCD4-10AD-47A1-91F8-AB8F259633DF}">
      <dgm:prSet/>
      <dgm:spPr/>
      <dgm:t>
        <a:bodyPr/>
        <a:lstStyle/>
        <a:p>
          <a:endParaRPr lang="en-US"/>
        </a:p>
      </dgm:t>
    </dgm:pt>
    <dgm:pt modelId="{FC163011-722E-4FD6-AA44-67E655C08188}" type="sibTrans" cxnId="{D26CFCD4-10AD-47A1-91F8-AB8F259633DF}">
      <dgm:prSet/>
      <dgm:spPr/>
      <dgm:t>
        <a:bodyPr/>
        <a:lstStyle/>
        <a:p>
          <a:endParaRPr lang="en-US"/>
        </a:p>
      </dgm:t>
    </dgm:pt>
    <dgm:pt modelId="{27E7ABF3-62B5-4E1C-836B-CF67496973E8}">
      <dgm:prSet custT="1"/>
      <dgm:spPr/>
      <dgm:t>
        <a:bodyPr/>
        <a:lstStyle/>
        <a:p>
          <a:pPr algn="l"/>
          <a:r>
            <a:rPr lang="en-US" sz="2000" b="1" dirty="0"/>
            <a:t>Boll weevil:</a:t>
          </a:r>
          <a:r>
            <a:rPr lang="en-US" sz="2000" dirty="0"/>
            <a:t> a small beetle with a gray body and a long snout. It lays eggs in the seed pods of the cotton plant where they hatch and cause damage to the plant. </a:t>
          </a:r>
        </a:p>
      </dgm:t>
    </dgm:pt>
    <dgm:pt modelId="{3DD1E0FB-ADBB-4502-B08F-CC99879DAE1F}" type="parTrans" cxnId="{13984589-A3B7-46DF-80DF-58A01B805FA3}">
      <dgm:prSet/>
      <dgm:spPr/>
      <dgm:t>
        <a:bodyPr/>
        <a:lstStyle/>
        <a:p>
          <a:endParaRPr lang="en-US"/>
        </a:p>
      </dgm:t>
    </dgm:pt>
    <dgm:pt modelId="{B8FC8A66-3D1A-415E-809A-CB96DBDD97AF}" type="sibTrans" cxnId="{13984589-A3B7-46DF-80DF-58A01B805FA3}">
      <dgm:prSet/>
      <dgm:spPr/>
      <dgm:t>
        <a:bodyPr/>
        <a:lstStyle/>
        <a:p>
          <a:endParaRPr lang="en-US"/>
        </a:p>
      </dgm:t>
    </dgm:pt>
    <dgm:pt modelId="{EB4AF9F1-F238-4B96-8C99-5B25CB1142FF}" type="pres">
      <dgm:prSet presAssocID="{266B3327-38FE-4C41-8AA6-8C327019DCF7}" presName="linearFlow" presStyleCnt="0">
        <dgm:presLayoutVars>
          <dgm:dir/>
          <dgm:resizeHandles val="exact"/>
        </dgm:presLayoutVars>
      </dgm:prSet>
      <dgm:spPr/>
    </dgm:pt>
    <dgm:pt modelId="{C598AA59-EE73-45AB-B92E-B9F4FBD67041}" type="pres">
      <dgm:prSet presAssocID="{93BA2312-BDDB-47BB-89EC-672F5AFF7EFE}" presName="composite" presStyleCnt="0"/>
      <dgm:spPr/>
    </dgm:pt>
    <dgm:pt modelId="{1EF448DC-93F4-4AA9-9DF1-406450E2F7EF}" type="pres">
      <dgm:prSet presAssocID="{93BA2312-BDDB-47BB-89EC-672F5AFF7EFE}" presName="imgShp" presStyleLbl="fgImgPlac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Transfer with solid fill"/>
        </a:ext>
      </dgm:extLst>
    </dgm:pt>
    <dgm:pt modelId="{4BB68976-DAD1-413A-9E61-3CA1DA077959}" type="pres">
      <dgm:prSet presAssocID="{93BA2312-BDDB-47BB-89EC-672F5AFF7EFE}" presName="txShp" presStyleLbl="node1" presStyleIdx="0" presStyleCnt="5" custScaleY="61593">
        <dgm:presLayoutVars>
          <dgm:bulletEnabled val="1"/>
        </dgm:presLayoutVars>
      </dgm:prSet>
      <dgm:spPr/>
    </dgm:pt>
    <dgm:pt modelId="{32F8477D-1561-4756-A310-1D735FE029F9}" type="pres">
      <dgm:prSet presAssocID="{BC444B73-0704-40F2-BB73-29BF23A41AB8}" presName="spacing" presStyleCnt="0"/>
      <dgm:spPr/>
    </dgm:pt>
    <dgm:pt modelId="{30B5C410-A815-4947-83D2-F08415A74221}" type="pres">
      <dgm:prSet presAssocID="{6F9C7F10-B6B1-41F6-B3B7-625109C8C70D}" presName="composite" presStyleCnt="0"/>
      <dgm:spPr/>
    </dgm:pt>
    <dgm:pt modelId="{0AF6531F-4960-48AD-9613-5C3F68EA1744}" type="pres">
      <dgm:prSet presAssocID="{6F9C7F10-B6B1-41F6-B3B7-625109C8C70D}" presName="imgShp" presStyleLbl="fgImgPlac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Horse with solid fill"/>
        </a:ext>
      </dgm:extLst>
    </dgm:pt>
    <dgm:pt modelId="{20FED1D4-933C-4C16-BD0C-ACD8BF29C3B9}" type="pres">
      <dgm:prSet presAssocID="{6F9C7F10-B6B1-41F6-B3B7-625109C8C70D}" presName="txShp" presStyleLbl="node1" presStyleIdx="1" presStyleCnt="5">
        <dgm:presLayoutVars>
          <dgm:bulletEnabled val="1"/>
        </dgm:presLayoutVars>
      </dgm:prSet>
      <dgm:spPr/>
    </dgm:pt>
    <dgm:pt modelId="{6A399561-926C-465F-9E59-71796A69F8C8}" type="pres">
      <dgm:prSet presAssocID="{7900B4A8-F517-43DB-9038-E0E9D1639518}" presName="spacing" presStyleCnt="0"/>
      <dgm:spPr/>
    </dgm:pt>
    <dgm:pt modelId="{0693B05C-1466-46A1-8DE0-C2483EBE0DE1}" type="pres">
      <dgm:prSet presAssocID="{CAFEAE07-66D8-4D93-B43C-8151259F5A98}" presName="composite" presStyleCnt="0"/>
      <dgm:spPr/>
    </dgm:pt>
    <dgm:pt modelId="{7391B8C7-CA0C-4F7B-9B2B-CEE402EE4865}" type="pres">
      <dgm:prSet presAssocID="{CAFEAE07-66D8-4D93-B43C-8151259F5A98}" presName="imgShp" presStyleLbl="fgImgPlac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Upstairs with solid fill"/>
        </a:ext>
      </dgm:extLst>
    </dgm:pt>
    <dgm:pt modelId="{17339618-9F76-4F7F-92D4-F8DEAF89B098}" type="pres">
      <dgm:prSet presAssocID="{CAFEAE07-66D8-4D93-B43C-8151259F5A98}" presName="txShp" presStyleLbl="node1" presStyleIdx="2" presStyleCnt="5" custScaleY="66004" custLinFactNeighborX="278" custLinFactNeighborY="3452">
        <dgm:presLayoutVars>
          <dgm:bulletEnabled val="1"/>
        </dgm:presLayoutVars>
      </dgm:prSet>
      <dgm:spPr/>
    </dgm:pt>
    <dgm:pt modelId="{5C1D9B9F-1F6F-45F1-9BC7-599EF16E13A2}" type="pres">
      <dgm:prSet presAssocID="{335CCE0A-932D-4243-B329-7E8D119C1253}" presName="spacing" presStyleCnt="0"/>
      <dgm:spPr/>
    </dgm:pt>
    <dgm:pt modelId="{6020B086-79B1-4F16-A57E-DAA8A18B9CCE}" type="pres">
      <dgm:prSet presAssocID="{9B2CEF93-B610-42EB-9766-4131CEEB6852}" presName="composite" presStyleCnt="0"/>
      <dgm:spPr/>
    </dgm:pt>
    <dgm:pt modelId="{F30250EE-6939-478F-A2AC-28D6BE16BB17}" type="pres">
      <dgm:prSet presAssocID="{9B2CEF93-B610-42EB-9766-4131CEEB6852}" presName="imgShp" presStyleLbl="fgImgPlac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Scientist female with solid fill"/>
        </a:ext>
      </dgm:extLst>
    </dgm:pt>
    <dgm:pt modelId="{5FFF7188-6915-40FE-B32D-3D8E48401179}" type="pres">
      <dgm:prSet presAssocID="{9B2CEF93-B610-42EB-9766-4131CEEB6852}" presName="txShp" presStyleLbl="node1" presStyleIdx="3" presStyleCnt="5">
        <dgm:presLayoutVars>
          <dgm:bulletEnabled val="1"/>
        </dgm:presLayoutVars>
      </dgm:prSet>
      <dgm:spPr/>
    </dgm:pt>
    <dgm:pt modelId="{13253A9B-2745-4DAE-B693-3AAF74479A04}" type="pres">
      <dgm:prSet presAssocID="{FC163011-722E-4FD6-AA44-67E655C08188}" presName="spacing" presStyleCnt="0"/>
      <dgm:spPr/>
    </dgm:pt>
    <dgm:pt modelId="{9776A651-0E1A-4F7F-9386-D10B1ECACFF7}" type="pres">
      <dgm:prSet presAssocID="{27E7ABF3-62B5-4E1C-836B-CF67496973E8}" presName="composite" presStyleCnt="0"/>
      <dgm:spPr/>
    </dgm:pt>
    <dgm:pt modelId="{6454CED2-3CD5-49E4-AE67-33CC2C1C6C6A}" type="pres">
      <dgm:prSet presAssocID="{27E7ABF3-62B5-4E1C-836B-CF67496973E8}" presName="imgShp" presStyleLbl="fgImgPlac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dgm:spPr>
      <dgm:extLst>
        <a:ext uri="{E40237B7-FDA0-4F09-8148-C483321AD2D9}">
          <dgm14:cNvPr xmlns:dgm14="http://schemas.microsoft.com/office/drawing/2010/diagram" id="0" name="" descr="Beetle with solid fill"/>
        </a:ext>
      </dgm:extLst>
    </dgm:pt>
    <dgm:pt modelId="{353C2967-E00E-41CA-8DB3-D0B666FF5465}" type="pres">
      <dgm:prSet presAssocID="{27E7ABF3-62B5-4E1C-836B-CF67496973E8}" presName="txShp" presStyleLbl="node1" presStyleIdx="4" presStyleCnt="5" custScaleY="144023">
        <dgm:presLayoutVars>
          <dgm:bulletEnabled val="1"/>
        </dgm:presLayoutVars>
      </dgm:prSet>
      <dgm:spPr/>
    </dgm:pt>
  </dgm:ptLst>
  <dgm:cxnLst>
    <dgm:cxn modelId="{863F533D-933C-4A08-98F0-5B06C44D4C43}" srcId="{266B3327-38FE-4C41-8AA6-8C327019DCF7}" destId="{CAFEAE07-66D8-4D93-B43C-8151259F5A98}" srcOrd="2" destOrd="0" parTransId="{D47EAF12-2DA0-4E12-A5E8-2CA104E3C97F}" sibTransId="{335CCE0A-932D-4243-B329-7E8D119C1253}"/>
    <dgm:cxn modelId="{F45DA37D-A2E5-45F3-9A32-D491DC6B6C79}" type="presOf" srcId="{93BA2312-BDDB-47BB-89EC-672F5AFF7EFE}" destId="{4BB68976-DAD1-413A-9E61-3CA1DA077959}" srcOrd="0" destOrd="0" presId="urn:microsoft.com/office/officeart/2005/8/layout/vList3"/>
    <dgm:cxn modelId="{13984589-A3B7-46DF-80DF-58A01B805FA3}" srcId="{266B3327-38FE-4C41-8AA6-8C327019DCF7}" destId="{27E7ABF3-62B5-4E1C-836B-CF67496973E8}" srcOrd="4" destOrd="0" parTransId="{3DD1E0FB-ADBB-4502-B08F-CC99879DAE1F}" sibTransId="{B8FC8A66-3D1A-415E-809A-CB96DBDD97AF}"/>
    <dgm:cxn modelId="{36FCC88C-BF8A-4586-931F-113029DC18A2}" srcId="{266B3327-38FE-4C41-8AA6-8C327019DCF7}" destId="{6F9C7F10-B6B1-41F6-B3B7-625109C8C70D}" srcOrd="1" destOrd="0" parTransId="{A825E4F6-F1FF-4FFF-A24C-A868792FA685}" sibTransId="{7900B4A8-F517-43DB-9038-E0E9D1639518}"/>
    <dgm:cxn modelId="{E45ACC93-9091-4060-B95E-AD7787D26F94}" type="presOf" srcId="{27E7ABF3-62B5-4E1C-836B-CF67496973E8}" destId="{353C2967-E00E-41CA-8DB3-D0B666FF5465}" srcOrd="0" destOrd="0" presId="urn:microsoft.com/office/officeart/2005/8/layout/vList3"/>
    <dgm:cxn modelId="{5911C298-005A-44E0-96D5-66CE5A4F84A9}" srcId="{266B3327-38FE-4C41-8AA6-8C327019DCF7}" destId="{93BA2312-BDDB-47BB-89EC-672F5AFF7EFE}" srcOrd="0" destOrd="0" parTransId="{F72B2060-FA75-44E2-9DA6-86BBB7CBE938}" sibTransId="{BC444B73-0704-40F2-BB73-29BF23A41AB8}"/>
    <dgm:cxn modelId="{E87D10A1-7A17-4E1D-A264-55309FACCD79}" type="presOf" srcId="{266B3327-38FE-4C41-8AA6-8C327019DCF7}" destId="{EB4AF9F1-F238-4B96-8C99-5B25CB1142FF}" srcOrd="0" destOrd="0" presId="urn:microsoft.com/office/officeart/2005/8/layout/vList3"/>
    <dgm:cxn modelId="{F95691A4-4CDF-4A9B-B3D8-2425A2680913}" type="presOf" srcId="{CAFEAE07-66D8-4D93-B43C-8151259F5A98}" destId="{17339618-9F76-4F7F-92D4-F8DEAF89B098}" srcOrd="0" destOrd="0" presId="urn:microsoft.com/office/officeart/2005/8/layout/vList3"/>
    <dgm:cxn modelId="{D26CFCD4-10AD-47A1-91F8-AB8F259633DF}" srcId="{266B3327-38FE-4C41-8AA6-8C327019DCF7}" destId="{9B2CEF93-B610-42EB-9766-4131CEEB6852}" srcOrd="3" destOrd="0" parTransId="{6CB70F48-0B57-4139-B291-18D94C8684CA}" sibTransId="{FC163011-722E-4FD6-AA44-67E655C08188}"/>
    <dgm:cxn modelId="{B74A9EF1-7CAD-46E8-956C-EE9557A5EB58}" type="presOf" srcId="{9B2CEF93-B610-42EB-9766-4131CEEB6852}" destId="{5FFF7188-6915-40FE-B32D-3D8E48401179}" srcOrd="0" destOrd="0" presId="urn:microsoft.com/office/officeart/2005/8/layout/vList3"/>
    <dgm:cxn modelId="{0943ACF5-24B3-4590-983B-011C51FE2C50}" type="presOf" srcId="{6F9C7F10-B6B1-41F6-B3B7-625109C8C70D}" destId="{20FED1D4-933C-4C16-BD0C-ACD8BF29C3B9}" srcOrd="0" destOrd="0" presId="urn:microsoft.com/office/officeart/2005/8/layout/vList3"/>
    <dgm:cxn modelId="{12393B0D-1704-48AA-9E57-F10BCF9F94B1}" type="presParOf" srcId="{EB4AF9F1-F238-4B96-8C99-5B25CB1142FF}" destId="{C598AA59-EE73-45AB-B92E-B9F4FBD67041}" srcOrd="0" destOrd="0" presId="urn:microsoft.com/office/officeart/2005/8/layout/vList3"/>
    <dgm:cxn modelId="{E7DF4A98-B37C-4FED-8A47-0914F2D8728D}" type="presParOf" srcId="{C598AA59-EE73-45AB-B92E-B9F4FBD67041}" destId="{1EF448DC-93F4-4AA9-9DF1-406450E2F7EF}" srcOrd="0" destOrd="0" presId="urn:microsoft.com/office/officeart/2005/8/layout/vList3"/>
    <dgm:cxn modelId="{F1EEC1D2-B472-46BE-ACBD-625D9890C5D3}" type="presParOf" srcId="{C598AA59-EE73-45AB-B92E-B9F4FBD67041}" destId="{4BB68976-DAD1-413A-9E61-3CA1DA077959}" srcOrd="1" destOrd="0" presId="urn:microsoft.com/office/officeart/2005/8/layout/vList3"/>
    <dgm:cxn modelId="{401A59D3-B6B1-49C4-BC8E-9420E37EE910}" type="presParOf" srcId="{EB4AF9F1-F238-4B96-8C99-5B25CB1142FF}" destId="{32F8477D-1561-4756-A310-1D735FE029F9}" srcOrd="1" destOrd="0" presId="urn:microsoft.com/office/officeart/2005/8/layout/vList3"/>
    <dgm:cxn modelId="{3C826D53-3578-4180-9F80-EF429FBC2D9C}" type="presParOf" srcId="{EB4AF9F1-F238-4B96-8C99-5B25CB1142FF}" destId="{30B5C410-A815-4947-83D2-F08415A74221}" srcOrd="2" destOrd="0" presId="urn:microsoft.com/office/officeart/2005/8/layout/vList3"/>
    <dgm:cxn modelId="{710C25FE-F168-4F3F-8E98-3C95EB8197D8}" type="presParOf" srcId="{30B5C410-A815-4947-83D2-F08415A74221}" destId="{0AF6531F-4960-48AD-9613-5C3F68EA1744}" srcOrd="0" destOrd="0" presId="urn:microsoft.com/office/officeart/2005/8/layout/vList3"/>
    <dgm:cxn modelId="{C12E9C80-FE14-4A7E-8CE9-752184B9B3FF}" type="presParOf" srcId="{30B5C410-A815-4947-83D2-F08415A74221}" destId="{20FED1D4-933C-4C16-BD0C-ACD8BF29C3B9}" srcOrd="1" destOrd="0" presId="urn:microsoft.com/office/officeart/2005/8/layout/vList3"/>
    <dgm:cxn modelId="{0134BCC5-FFAB-4FB9-91D1-23AE585AB9B3}" type="presParOf" srcId="{EB4AF9F1-F238-4B96-8C99-5B25CB1142FF}" destId="{6A399561-926C-465F-9E59-71796A69F8C8}" srcOrd="3" destOrd="0" presId="urn:microsoft.com/office/officeart/2005/8/layout/vList3"/>
    <dgm:cxn modelId="{69FA799A-1197-4430-BA8A-06BF831AE3BB}" type="presParOf" srcId="{EB4AF9F1-F238-4B96-8C99-5B25CB1142FF}" destId="{0693B05C-1466-46A1-8DE0-C2483EBE0DE1}" srcOrd="4" destOrd="0" presId="urn:microsoft.com/office/officeart/2005/8/layout/vList3"/>
    <dgm:cxn modelId="{9499E8E1-F215-488A-9DED-109E7C82538A}" type="presParOf" srcId="{0693B05C-1466-46A1-8DE0-C2483EBE0DE1}" destId="{7391B8C7-CA0C-4F7B-9B2B-CEE402EE4865}" srcOrd="0" destOrd="0" presId="urn:microsoft.com/office/officeart/2005/8/layout/vList3"/>
    <dgm:cxn modelId="{DF60878A-BCFE-48F3-B921-3B0C29F7AF26}" type="presParOf" srcId="{0693B05C-1466-46A1-8DE0-C2483EBE0DE1}" destId="{17339618-9F76-4F7F-92D4-F8DEAF89B098}" srcOrd="1" destOrd="0" presId="urn:microsoft.com/office/officeart/2005/8/layout/vList3"/>
    <dgm:cxn modelId="{E01F1438-3043-4AF6-AE75-ECCCA6220370}" type="presParOf" srcId="{EB4AF9F1-F238-4B96-8C99-5B25CB1142FF}" destId="{5C1D9B9F-1F6F-45F1-9BC7-599EF16E13A2}" srcOrd="5" destOrd="0" presId="urn:microsoft.com/office/officeart/2005/8/layout/vList3"/>
    <dgm:cxn modelId="{964D3369-4B89-43B8-BC9D-98F4C829F923}" type="presParOf" srcId="{EB4AF9F1-F238-4B96-8C99-5B25CB1142FF}" destId="{6020B086-79B1-4F16-A57E-DAA8A18B9CCE}" srcOrd="6" destOrd="0" presId="urn:microsoft.com/office/officeart/2005/8/layout/vList3"/>
    <dgm:cxn modelId="{4D4884A6-E949-4274-9166-EC190AF9D054}" type="presParOf" srcId="{6020B086-79B1-4F16-A57E-DAA8A18B9CCE}" destId="{F30250EE-6939-478F-A2AC-28D6BE16BB17}" srcOrd="0" destOrd="0" presId="urn:microsoft.com/office/officeart/2005/8/layout/vList3"/>
    <dgm:cxn modelId="{1757AFF7-CC7E-455D-B744-9D59E48E35E9}" type="presParOf" srcId="{6020B086-79B1-4F16-A57E-DAA8A18B9CCE}" destId="{5FFF7188-6915-40FE-B32D-3D8E48401179}" srcOrd="1" destOrd="0" presId="urn:microsoft.com/office/officeart/2005/8/layout/vList3"/>
    <dgm:cxn modelId="{E9C03022-7677-47A6-849A-AF005D5C5450}" type="presParOf" srcId="{EB4AF9F1-F238-4B96-8C99-5B25CB1142FF}" destId="{13253A9B-2745-4DAE-B693-3AAF74479A04}" srcOrd="7" destOrd="0" presId="urn:microsoft.com/office/officeart/2005/8/layout/vList3"/>
    <dgm:cxn modelId="{136042E2-D0D2-4E64-85EA-6C6483AB0FF3}" type="presParOf" srcId="{EB4AF9F1-F238-4B96-8C99-5B25CB1142FF}" destId="{9776A651-0E1A-4F7F-9386-D10B1ECACFF7}" srcOrd="8" destOrd="0" presId="urn:microsoft.com/office/officeart/2005/8/layout/vList3"/>
    <dgm:cxn modelId="{B5B7F70C-455B-4151-B113-7E319D13D5F6}" type="presParOf" srcId="{9776A651-0E1A-4F7F-9386-D10B1ECACFF7}" destId="{6454CED2-3CD5-49E4-AE67-33CC2C1C6C6A}" srcOrd="0" destOrd="0" presId="urn:microsoft.com/office/officeart/2005/8/layout/vList3"/>
    <dgm:cxn modelId="{6C49B235-229C-43F6-AE8A-04D8F7B8D032}" type="presParOf" srcId="{9776A651-0E1A-4F7F-9386-D10B1ECACFF7}" destId="{353C2967-E00E-41CA-8DB3-D0B666FF5465}"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5E60DD8-B57D-4AA9-92D9-C125EFA4DF2D}" type="doc">
      <dgm:prSet loTypeId="urn:microsoft.com/office/officeart/2005/8/layout/vList3" loCatId="list" qsTypeId="urn:microsoft.com/office/officeart/2005/8/quickstyle/simple1" qsCatId="simple" csTypeId="urn:microsoft.com/office/officeart/2005/8/colors/colorful1" csCatId="colorful" phldr="1"/>
      <dgm:spPr/>
      <dgm:t>
        <a:bodyPr/>
        <a:lstStyle/>
        <a:p>
          <a:endParaRPr lang="en-US"/>
        </a:p>
      </dgm:t>
    </dgm:pt>
    <dgm:pt modelId="{9D37596D-4872-40DF-A759-7DE9169FA5FF}">
      <dgm:prSet/>
      <dgm:spPr/>
      <dgm:t>
        <a:bodyPr/>
        <a:lstStyle/>
        <a:p>
          <a:pPr algn="l"/>
          <a:r>
            <a:rPr lang="en-US" dirty="0"/>
            <a:t>Profit: the amount of money a business makes that is more than the cost of making the item that will be sold.</a:t>
          </a:r>
        </a:p>
      </dgm:t>
    </dgm:pt>
    <dgm:pt modelId="{620B174B-0057-4AC8-8274-4027D206FD48}" type="parTrans" cxnId="{E6CA579B-719C-4556-85AC-0408CB19AF5C}">
      <dgm:prSet/>
      <dgm:spPr/>
      <dgm:t>
        <a:bodyPr/>
        <a:lstStyle/>
        <a:p>
          <a:endParaRPr lang="en-US"/>
        </a:p>
      </dgm:t>
    </dgm:pt>
    <dgm:pt modelId="{A73D77E1-6B56-43EE-8217-60A9172D5ACD}" type="sibTrans" cxnId="{E6CA579B-719C-4556-85AC-0408CB19AF5C}">
      <dgm:prSet/>
      <dgm:spPr/>
      <dgm:t>
        <a:bodyPr/>
        <a:lstStyle/>
        <a:p>
          <a:endParaRPr lang="en-US"/>
        </a:p>
      </dgm:t>
    </dgm:pt>
    <dgm:pt modelId="{7E1DE0F2-5431-48BA-AA85-8866AC7B45D3}">
      <dgm:prSet/>
      <dgm:spPr/>
      <dgm:t>
        <a:bodyPr/>
        <a:lstStyle/>
        <a:p>
          <a:pPr algn="l"/>
          <a:r>
            <a:rPr lang="en-US" dirty="0"/>
            <a:t>Boom: a great increase in something, like an item everyone wants to buy </a:t>
          </a:r>
        </a:p>
      </dgm:t>
    </dgm:pt>
    <dgm:pt modelId="{DCAE13E1-B99E-4782-BEDC-0E59A06B01B2}" type="parTrans" cxnId="{91468C60-F42D-4AD4-BFD6-551520CE1817}">
      <dgm:prSet/>
      <dgm:spPr/>
      <dgm:t>
        <a:bodyPr/>
        <a:lstStyle/>
        <a:p>
          <a:endParaRPr lang="en-US"/>
        </a:p>
      </dgm:t>
    </dgm:pt>
    <dgm:pt modelId="{A86FBC88-CB70-4D5E-AA24-85C5FD11A3F4}" type="sibTrans" cxnId="{91468C60-F42D-4AD4-BFD6-551520CE1817}">
      <dgm:prSet/>
      <dgm:spPr/>
      <dgm:t>
        <a:bodyPr/>
        <a:lstStyle/>
        <a:p>
          <a:endParaRPr lang="en-US"/>
        </a:p>
      </dgm:t>
    </dgm:pt>
    <dgm:pt modelId="{E0F23BED-3C0B-484D-93AD-4F187F779F47}">
      <dgm:prSet/>
      <dgm:spPr/>
      <dgm:t>
        <a:bodyPr/>
        <a:lstStyle/>
        <a:p>
          <a:pPr algn="l"/>
          <a:r>
            <a:rPr lang="en-US" dirty="0"/>
            <a:t>Crash: a large decrease in what people want to buy </a:t>
          </a:r>
        </a:p>
      </dgm:t>
    </dgm:pt>
    <dgm:pt modelId="{5F8402B6-29EE-4533-9452-E0098BE2FF3C}" type="parTrans" cxnId="{B3C6D0D1-0700-4233-9E45-1E22BABE2865}">
      <dgm:prSet/>
      <dgm:spPr/>
      <dgm:t>
        <a:bodyPr/>
        <a:lstStyle/>
        <a:p>
          <a:endParaRPr lang="en-US"/>
        </a:p>
      </dgm:t>
    </dgm:pt>
    <dgm:pt modelId="{B723C73D-BE1F-4905-87EB-78FB463297AB}" type="sibTrans" cxnId="{B3C6D0D1-0700-4233-9E45-1E22BABE2865}">
      <dgm:prSet/>
      <dgm:spPr/>
      <dgm:t>
        <a:bodyPr/>
        <a:lstStyle/>
        <a:p>
          <a:endParaRPr lang="en-US"/>
        </a:p>
      </dgm:t>
    </dgm:pt>
    <dgm:pt modelId="{33E514BB-74C0-4DD4-8D8C-64288FC796A9}">
      <dgm:prSet/>
      <dgm:spPr/>
      <dgm:t>
        <a:bodyPr/>
        <a:lstStyle/>
        <a:p>
          <a:pPr algn="l"/>
          <a:r>
            <a:rPr lang="en-US"/>
            <a:t>Alfalfa: a plant with purple flowers grown as food for cattle and horses.</a:t>
          </a:r>
        </a:p>
      </dgm:t>
    </dgm:pt>
    <dgm:pt modelId="{488B85F9-AA71-4A69-8874-462671003E21}" type="parTrans" cxnId="{E381FE15-0BB8-4C76-A053-1DD260E31130}">
      <dgm:prSet/>
      <dgm:spPr/>
      <dgm:t>
        <a:bodyPr/>
        <a:lstStyle/>
        <a:p>
          <a:endParaRPr lang="en-US"/>
        </a:p>
      </dgm:t>
    </dgm:pt>
    <dgm:pt modelId="{4E11E563-0072-44FC-90AB-C0D9B8D094D3}" type="sibTrans" cxnId="{E381FE15-0BB8-4C76-A053-1DD260E31130}">
      <dgm:prSet/>
      <dgm:spPr/>
      <dgm:t>
        <a:bodyPr/>
        <a:lstStyle/>
        <a:p>
          <a:endParaRPr lang="en-US"/>
        </a:p>
      </dgm:t>
    </dgm:pt>
    <dgm:pt modelId="{216D03E5-510D-4D1B-BD7D-F3BB4D18D987}">
      <dgm:prSet/>
      <dgm:spPr/>
      <dgm:t>
        <a:bodyPr/>
        <a:lstStyle/>
        <a:p>
          <a:pPr algn="l"/>
          <a:r>
            <a:rPr lang="en-US"/>
            <a:t>Conserve: to protect, to use in amounts that are no more than necessary in order to avoid waste.</a:t>
          </a:r>
        </a:p>
      </dgm:t>
    </dgm:pt>
    <dgm:pt modelId="{5A8EFE40-6577-42A2-9CCA-1CD4913CFC56}" type="parTrans" cxnId="{4626357A-F73F-4CE1-B994-26A0B6A4981F}">
      <dgm:prSet/>
      <dgm:spPr/>
      <dgm:t>
        <a:bodyPr/>
        <a:lstStyle/>
        <a:p>
          <a:endParaRPr lang="en-US"/>
        </a:p>
      </dgm:t>
    </dgm:pt>
    <dgm:pt modelId="{0462E8D8-0AF4-42A3-89C8-97D6224249A2}" type="sibTrans" cxnId="{4626357A-F73F-4CE1-B994-26A0B6A4981F}">
      <dgm:prSet/>
      <dgm:spPr/>
      <dgm:t>
        <a:bodyPr/>
        <a:lstStyle/>
        <a:p>
          <a:endParaRPr lang="en-US"/>
        </a:p>
      </dgm:t>
    </dgm:pt>
    <dgm:pt modelId="{5506159B-7CDB-45AC-AC17-C8CDFE318E77}" type="pres">
      <dgm:prSet presAssocID="{35E60DD8-B57D-4AA9-92D9-C125EFA4DF2D}" presName="linearFlow" presStyleCnt="0">
        <dgm:presLayoutVars>
          <dgm:dir/>
          <dgm:resizeHandles val="exact"/>
        </dgm:presLayoutVars>
      </dgm:prSet>
      <dgm:spPr/>
    </dgm:pt>
    <dgm:pt modelId="{2C8B8A64-E5E8-41E7-8B20-B371606CF5A9}" type="pres">
      <dgm:prSet presAssocID="{9D37596D-4872-40DF-A759-7DE9169FA5FF}" presName="composite" presStyleCnt="0"/>
      <dgm:spPr/>
    </dgm:pt>
    <dgm:pt modelId="{04603ACF-A1F0-4B1B-A349-48954C99FB8A}" type="pres">
      <dgm:prSet presAssocID="{9D37596D-4872-40DF-A759-7DE9169FA5FF}" presName="imgShp" presStyleLbl="fgImgPlac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Dollar with solid fill"/>
        </a:ext>
      </dgm:extLst>
    </dgm:pt>
    <dgm:pt modelId="{F3F223B9-BA51-4FD6-824D-67883F47186D}" type="pres">
      <dgm:prSet presAssocID="{9D37596D-4872-40DF-A759-7DE9169FA5FF}" presName="txShp" presStyleLbl="node1" presStyleIdx="0" presStyleCnt="5">
        <dgm:presLayoutVars>
          <dgm:bulletEnabled val="1"/>
        </dgm:presLayoutVars>
      </dgm:prSet>
      <dgm:spPr/>
    </dgm:pt>
    <dgm:pt modelId="{9A9151E1-3220-4B3D-9230-8B9BE3DC1172}" type="pres">
      <dgm:prSet presAssocID="{A73D77E1-6B56-43EE-8217-60A9172D5ACD}" presName="spacing" presStyleCnt="0"/>
      <dgm:spPr/>
    </dgm:pt>
    <dgm:pt modelId="{783A22F1-EEC4-4509-AE85-8E171266A9BA}" type="pres">
      <dgm:prSet presAssocID="{7E1DE0F2-5431-48BA-AA85-8866AC7B45D3}" presName="composite" presStyleCnt="0"/>
      <dgm:spPr/>
    </dgm:pt>
    <dgm:pt modelId="{B4014454-7830-46A8-AB21-58E3104CAB92}" type="pres">
      <dgm:prSet presAssocID="{7E1DE0F2-5431-48BA-AA85-8866AC7B45D3}" presName="imgShp" presStyleLbl="fgImgPlac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Linear Graph with solid fill"/>
        </a:ext>
      </dgm:extLst>
    </dgm:pt>
    <dgm:pt modelId="{68D07E39-EDD1-4D4B-B091-5F0DC3A587F2}" type="pres">
      <dgm:prSet presAssocID="{7E1DE0F2-5431-48BA-AA85-8866AC7B45D3}" presName="txShp" presStyleLbl="node1" presStyleIdx="1" presStyleCnt="5">
        <dgm:presLayoutVars>
          <dgm:bulletEnabled val="1"/>
        </dgm:presLayoutVars>
      </dgm:prSet>
      <dgm:spPr/>
    </dgm:pt>
    <dgm:pt modelId="{09D720C5-2DC1-4E71-BE62-B9049B25167C}" type="pres">
      <dgm:prSet presAssocID="{A86FBC88-CB70-4D5E-AA24-85C5FD11A3F4}" presName="spacing" presStyleCnt="0"/>
      <dgm:spPr/>
    </dgm:pt>
    <dgm:pt modelId="{88E21E04-34B7-4996-8967-D74F577B64CC}" type="pres">
      <dgm:prSet presAssocID="{E0F23BED-3C0B-484D-93AD-4F187F779F47}" presName="composite" presStyleCnt="0"/>
      <dgm:spPr/>
    </dgm:pt>
    <dgm:pt modelId="{40FD41BD-E7EE-4C47-9685-66E1814C1432}" type="pres">
      <dgm:prSet presAssocID="{E0F23BED-3C0B-484D-93AD-4F187F779F47}" presName="imgShp" presStyleLbl="fgImgPlac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Downward trend graph with solid fill"/>
        </a:ext>
      </dgm:extLst>
    </dgm:pt>
    <dgm:pt modelId="{6A78F45C-1610-4E78-83DF-607E4061AA0F}" type="pres">
      <dgm:prSet presAssocID="{E0F23BED-3C0B-484D-93AD-4F187F779F47}" presName="txShp" presStyleLbl="node1" presStyleIdx="2" presStyleCnt="5">
        <dgm:presLayoutVars>
          <dgm:bulletEnabled val="1"/>
        </dgm:presLayoutVars>
      </dgm:prSet>
      <dgm:spPr/>
    </dgm:pt>
    <dgm:pt modelId="{9BD6B9AE-5927-4642-899D-21F8A95AD29D}" type="pres">
      <dgm:prSet presAssocID="{B723C73D-BE1F-4905-87EB-78FB463297AB}" presName="spacing" presStyleCnt="0"/>
      <dgm:spPr/>
    </dgm:pt>
    <dgm:pt modelId="{B3F96FA7-136B-49D8-9787-EF9850D09C28}" type="pres">
      <dgm:prSet presAssocID="{33E514BB-74C0-4DD4-8D8C-64288FC796A9}" presName="composite" presStyleCnt="0"/>
      <dgm:spPr/>
    </dgm:pt>
    <dgm:pt modelId="{F0093093-0FC5-452E-8108-64FB04DFC42B}" type="pres">
      <dgm:prSet presAssocID="{33E514BB-74C0-4DD4-8D8C-64288FC796A9}" presName="imgShp" presStyleLbl="fgImgPlac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Plant With Roots with solid fill"/>
        </a:ext>
      </dgm:extLst>
    </dgm:pt>
    <dgm:pt modelId="{7B348115-3D73-4283-9913-97A6323A8FB8}" type="pres">
      <dgm:prSet presAssocID="{33E514BB-74C0-4DD4-8D8C-64288FC796A9}" presName="txShp" presStyleLbl="node1" presStyleIdx="3" presStyleCnt="5">
        <dgm:presLayoutVars>
          <dgm:bulletEnabled val="1"/>
        </dgm:presLayoutVars>
      </dgm:prSet>
      <dgm:spPr/>
    </dgm:pt>
    <dgm:pt modelId="{D20F257A-63D9-4971-BADE-CA41AD6D7B3E}" type="pres">
      <dgm:prSet presAssocID="{4E11E563-0072-44FC-90AB-C0D9B8D094D3}" presName="spacing" presStyleCnt="0"/>
      <dgm:spPr/>
    </dgm:pt>
    <dgm:pt modelId="{478D9F2A-9A6A-4EF5-8F9B-76DA2CD08609}" type="pres">
      <dgm:prSet presAssocID="{216D03E5-510D-4D1B-BD7D-F3BB4D18D987}" presName="composite" presStyleCnt="0"/>
      <dgm:spPr/>
    </dgm:pt>
    <dgm:pt modelId="{23122398-1EC2-470C-88C1-26F8867CA988}" type="pres">
      <dgm:prSet presAssocID="{216D03E5-510D-4D1B-BD7D-F3BB4D18D987}" presName="imgShp" presStyleLbl="fgImgPlac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dgm:spPr>
      <dgm:extLst>
        <a:ext uri="{E40237B7-FDA0-4F09-8148-C483321AD2D9}">
          <dgm14:cNvPr xmlns:dgm14="http://schemas.microsoft.com/office/drawing/2010/diagram" id="0" name="" descr="Leaky Tap with solid fill"/>
        </a:ext>
      </dgm:extLst>
    </dgm:pt>
    <dgm:pt modelId="{F178706D-5236-4195-AB7E-11804A39909E}" type="pres">
      <dgm:prSet presAssocID="{216D03E5-510D-4D1B-BD7D-F3BB4D18D987}" presName="txShp" presStyleLbl="node1" presStyleIdx="4" presStyleCnt="5">
        <dgm:presLayoutVars>
          <dgm:bulletEnabled val="1"/>
        </dgm:presLayoutVars>
      </dgm:prSet>
      <dgm:spPr/>
    </dgm:pt>
  </dgm:ptLst>
  <dgm:cxnLst>
    <dgm:cxn modelId="{19318601-6CEF-4E43-B1DE-EDB99FDAB894}" type="presOf" srcId="{216D03E5-510D-4D1B-BD7D-F3BB4D18D987}" destId="{F178706D-5236-4195-AB7E-11804A39909E}" srcOrd="0" destOrd="0" presId="urn:microsoft.com/office/officeart/2005/8/layout/vList3"/>
    <dgm:cxn modelId="{E381FE15-0BB8-4C76-A053-1DD260E31130}" srcId="{35E60DD8-B57D-4AA9-92D9-C125EFA4DF2D}" destId="{33E514BB-74C0-4DD4-8D8C-64288FC796A9}" srcOrd="3" destOrd="0" parTransId="{488B85F9-AA71-4A69-8874-462671003E21}" sibTransId="{4E11E563-0072-44FC-90AB-C0D9B8D094D3}"/>
    <dgm:cxn modelId="{C8B74727-0252-4385-A00F-94BB08AFB7D7}" type="presOf" srcId="{E0F23BED-3C0B-484D-93AD-4F187F779F47}" destId="{6A78F45C-1610-4E78-83DF-607E4061AA0F}" srcOrd="0" destOrd="0" presId="urn:microsoft.com/office/officeart/2005/8/layout/vList3"/>
    <dgm:cxn modelId="{91468C60-F42D-4AD4-BFD6-551520CE1817}" srcId="{35E60DD8-B57D-4AA9-92D9-C125EFA4DF2D}" destId="{7E1DE0F2-5431-48BA-AA85-8866AC7B45D3}" srcOrd="1" destOrd="0" parTransId="{DCAE13E1-B99E-4782-BEDC-0E59A06B01B2}" sibTransId="{A86FBC88-CB70-4D5E-AA24-85C5FD11A3F4}"/>
    <dgm:cxn modelId="{6ED20F66-052A-47B9-AA24-B02601927CD4}" type="presOf" srcId="{33E514BB-74C0-4DD4-8D8C-64288FC796A9}" destId="{7B348115-3D73-4283-9913-97A6323A8FB8}" srcOrd="0" destOrd="0" presId="urn:microsoft.com/office/officeart/2005/8/layout/vList3"/>
    <dgm:cxn modelId="{0F1BBD6D-0B36-4FB6-AA13-29F0E186F9C1}" type="presOf" srcId="{7E1DE0F2-5431-48BA-AA85-8866AC7B45D3}" destId="{68D07E39-EDD1-4D4B-B091-5F0DC3A587F2}" srcOrd="0" destOrd="0" presId="urn:microsoft.com/office/officeart/2005/8/layout/vList3"/>
    <dgm:cxn modelId="{4626357A-F73F-4CE1-B994-26A0B6A4981F}" srcId="{35E60DD8-B57D-4AA9-92D9-C125EFA4DF2D}" destId="{216D03E5-510D-4D1B-BD7D-F3BB4D18D987}" srcOrd="4" destOrd="0" parTransId="{5A8EFE40-6577-42A2-9CCA-1CD4913CFC56}" sibTransId="{0462E8D8-0AF4-42A3-89C8-97D6224249A2}"/>
    <dgm:cxn modelId="{E6CA579B-719C-4556-85AC-0408CB19AF5C}" srcId="{35E60DD8-B57D-4AA9-92D9-C125EFA4DF2D}" destId="{9D37596D-4872-40DF-A759-7DE9169FA5FF}" srcOrd="0" destOrd="0" parTransId="{620B174B-0057-4AC8-8274-4027D206FD48}" sibTransId="{A73D77E1-6B56-43EE-8217-60A9172D5ACD}"/>
    <dgm:cxn modelId="{475C34B5-2D63-4555-90D7-2B24B4B2A06A}" type="presOf" srcId="{9D37596D-4872-40DF-A759-7DE9169FA5FF}" destId="{F3F223B9-BA51-4FD6-824D-67883F47186D}" srcOrd="0" destOrd="0" presId="urn:microsoft.com/office/officeart/2005/8/layout/vList3"/>
    <dgm:cxn modelId="{B3C6D0D1-0700-4233-9E45-1E22BABE2865}" srcId="{35E60DD8-B57D-4AA9-92D9-C125EFA4DF2D}" destId="{E0F23BED-3C0B-484D-93AD-4F187F779F47}" srcOrd="2" destOrd="0" parTransId="{5F8402B6-29EE-4533-9452-E0098BE2FF3C}" sibTransId="{B723C73D-BE1F-4905-87EB-78FB463297AB}"/>
    <dgm:cxn modelId="{266355F5-F48F-46CB-8FE6-BCD73AFB4BD9}" type="presOf" srcId="{35E60DD8-B57D-4AA9-92D9-C125EFA4DF2D}" destId="{5506159B-7CDB-45AC-AC17-C8CDFE318E77}" srcOrd="0" destOrd="0" presId="urn:microsoft.com/office/officeart/2005/8/layout/vList3"/>
    <dgm:cxn modelId="{F62786FB-F41A-480D-BC1D-322B5DA2F32E}" type="presParOf" srcId="{5506159B-7CDB-45AC-AC17-C8CDFE318E77}" destId="{2C8B8A64-E5E8-41E7-8B20-B371606CF5A9}" srcOrd="0" destOrd="0" presId="urn:microsoft.com/office/officeart/2005/8/layout/vList3"/>
    <dgm:cxn modelId="{F4B1E570-1B7B-40D4-82F1-E9F5EB959959}" type="presParOf" srcId="{2C8B8A64-E5E8-41E7-8B20-B371606CF5A9}" destId="{04603ACF-A1F0-4B1B-A349-48954C99FB8A}" srcOrd="0" destOrd="0" presId="urn:microsoft.com/office/officeart/2005/8/layout/vList3"/>
    <dgm:cxn modelId="{B1EE2FCE-15FC-410E-AA38-CCE0B875BB17}" type="presParOf" srcId="{2C8B8A64-E5E8-41E7-8B20-B371606CF5A9}" destId="{F3F223B9-BA51-4FD6-824D-67883F47186D}" srcOrd="1" destOrd="0" presId="urn:microsoft.com/office/officeart/2005/8/layout/vList3"/>
    <dgm:cxn modelId="{6CA8A75B-7605-488F-A7EC-3460BDAB0D91}" type="presParOf" srcId="{5506159B-7CDB-45AC-AC17-C8CDFE318E77}" destId="{9A9151E1-3220-4B3D-9230-8B9BE3DC1172}" srcOrd="1" destOrd="0" presId="urn:microsoft.com/office/officeart/2005/8/layout/vList3"/>
    <dgm:cxn modelId="{3EC9770D-F8B1-4C7C-A67F-20E6C4592EF7}" type="presParOf" srcId="{5506159B-7CDB-45AC-AC17-C8CDFE318E77}" destId="{783A22F1-EEC4-4509-AE85-8E171266A9BA}" srcOrd="2" destOrd="0" presId="urn:microsoft.com/office/officeart/2005/8/layout/vList3"/>
    <dgm:cxn modelId="{379EFAC6-756E-493C-A156-024AEC853B5C}" type="presParOf" srcId="{783A22F1-EEC4-4509-AE85-8E171266A9BA}" destId="{B4014454-7830-46A8-AB21-58E3104CAB92}" srcOrd="0" destOrd="0" presId="urn:microsoft.com/office/officeart/2005/8/layout/vList3"/>
    <dgm:cxn modelId="{0AFFEF8D-1C13-4553-90E9-BEA92CF3E7FB}" type="presParOf" srcId="{783A22F1-EEC4-4509-AE85-8E171266A9BA}" destId="{68D07E39-EDD1-4D4B-B091-5F0DC3A587F2}" srcOrd="1" destOrd="0" presId="urn:microsoft.com/office/officeart/2005/8/layout/vList3"/>
    <dgm:cxn modelId="{E96AC6A8-55FC-4D89-81FF-25105A40FB99}" type="presParOf" srcId="{5506159B-7CDB-45AC-AC17-C8CDFE318E77}" destId="{09D720C5-2DC1-4E71-BE62-B9049B25167C}" srcOrd="3" destOrd="0" presId="urn:microsoft.com/office/officeart/2005/8/layout/vList3"/>
    <dgm:cxn modelId="{0B2273ED-E675-498F-B43D-3FFC02B0F12F}" type="presParOf" srcId="{5506159B-7CDB-45AC-AC17-C8CDFE318E77}" destId="{88E21E04-34B7-4996-8967-D74F577B64CC}" srcOrd="4" destOrd="0" presId="urn:microsoft.com/office/officeart/2005/8/layout/vList3"/>
    <dgm:cxn modelId="{1EA466F4-3155-4991-AAAF-60DB68C786E4}" type="presParOf" srcId="{88E21E04-34B7-4996-8967-D74F577B64CC}" destId="{40FD41BD-E7EE-4C47-9685-66E1814C1432}" srcOrd="0" destOrd="0" presId="urn:microsoft.com/office/officeart/2005/8/layout/vList3"/>
    <dgm:cxn modelId="{A0A9B23A-8CD9-4DEB-80CC-02DD4DB66834}" type="presParOf" srcId="{88E21E04-34B7-4996-8967-D74F577B64CC}" destId="{6A78F45C-1610-4E78-83DF-607E4061AA0F}" srcOrd="1" destOrd="0" presId="urn:microsoft.com/office/officeart/2005/8/layout/vList3"/>
    <dgm:cxn modelId="{28165A76-108B-46F2-9499-8105A7E5CEE1}" type="presParOf" srcId="{5506159B-7CDB-45AC-AC17-C8CDFE318E77}" destId="{9BD6B9AE-5927-4642-899D-21F8A95AD29D}" srcOrd="5" destOrd="0" presId="urn:microsoft.com/office/officeart/2005/8/layout/vList3"/>
    <dgm:cxn modelId="{2F7CD631-8D39-4A55-A7B4-9C9C6383AF3C}" type="presParOf" srcId="{5506159B-7CDB-45AC-AC17-C8CDFE318E77}" destId="{B3F96FA7-136B-49D8-9787-EF9850D09C28}" srcOrd="6" destOrd="0" presId="urn:microsoft.com/office/officeart/2005/8/layout/vList3"/>
    <dgm:cxn modelId="{6C554DFB-2028-49B2-8208-55E94DDED9D2}" type="presParOf" srcId="{B3F96FA7-136B-49D8-9787-EF9850D09C28}" destId="{F0093093-0FC5-452E-8108-64FB04DFC42B}" srcOrd="0" destOrd="0" presId="urn:microsoft.com/office/officeart/2005/8/layout/vList3"/>
    <dgm:cxn modelId="{64C17BA7-FA94-4EA8-9F23-4F3A85212B4E}" type="presParOf" srcId="{B3F96FA7-136B-49D8-9787-EF9850D09C28}" destId="{7B348115-3D73-4283-9913-97A6323A8FB8}" srcOrd="1" destOrd="0" presId="urn:microsoft.com/office/officeart/2005/8/layout/vList3"/>
    <dgm:cxn modelId="{3A0A9088-B94E-49C9-8F5D-B70CD9BB32AE}" type="presParOf" srcId="{5506159B-7CDB-45AC-AC17-C8CDFE318E77}" destId="{D20F257A-63D9-4971-BADE-CA41AD6D7B3E}" srcOrd="7" destOrd="0" presId="urn:microsoft.com/office/officeart/2005/8/layout/vList3"/>
    <dgm:cxn modelId="{9B4FCF6F-B4E3-4AD1-B8F7-9FAF525F8AC0}" type="presParOf" srcId="{5506159B-7CDB-45AC-AC17-C8CDFE318E77}" destId="{478D9F2A-9A6A-4EF5-8F9B-76DA2CD08609}" srcOrd="8" destOrd="0" presId="urn:microsoft.com/office/officeart/2005/8/layout/vList3"/>
    <dgm:cxn modelId="{0786A3E2-B317-4CAA-B331-136C3029C95F}" type="presParOf" srcId="{478D9F2A-9A6A-4EF5-8F9B-76DA2CD08609}" destId="{23122398-1EC2-470C-88C1-26F8867CA988}" srcOrd="0" destOrd="0" presId="urn:microsoft.com/office/officeart/2005/8/layout/vList3"/>
    <dgm:cxn modelId="{F69197F6-EF62-408A-96D5-9747F5038D40}" type="presParOf" srcId="{478D9F2A-9A6A-4EF5-8F9B-76DA2CD08609}" destId="{F178706D-5236-4195-AB7E-11804A39909E}"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252BF49-A15E-49A0-A18E-A0EF1B8CBD96}" type="doc">
      <dgm:prSet loTypeId="urn:microsoft.com/office/officeart/2005/8/layout/vList3" loCatId="list" qsTypeId="urn:microsoft.com/office/officeart/2005/8/quickstyle/simple1" qsCatId="simple" csTypeId="urn:microsoft.com/office/officeart/2005/8/colors/colorful1" csCatId="colorful" phldr="1"/>
      <dgm:spPr/>
      <dgm:t>
        <a:bodyPr/>
        <a:lstStyle/>
        <a:p>
          <a:endParaRPr lang="en-US"/>
        </a:p>
      </dgm:t>
    </dgm:pt>
    <dgm:pt modelId="{DA598758-6706-4DE0-802D-A1E227F28348}">
      <dgm:prSet custT="1"/>
      <dgm:spPr/>
      <dgm:t>
        <a:bodyPr/>
        <a:lstStyle/>
        <a:p>
          <a:pPr algn="l"/>
          <a:r>
            <a:rPr lang="en-US" sz="2000" dirty="0"/>
            <a:t>Testing ground: a place where new equipment or machines can be tried out to see how well it works</a:t>
          </a:r>
        </a:p>
      </dgm:t>
    </dgm:pt>
    <dgm:pt modelId="{10CF2093-87B8-470C-939F-008C830A8737}" type="parTrans" cxnId="{91D34851-AB79-4D6C-A256-A8F6BA4D157B}">
      <dgm:prSet/>
      <dgm:spPr/>
      <dgm:t>
        <a:bodyPr/>
        <a:lstStyle/>
        <a:p>
          <a:endParaRPr lang="en-US"/>
        </a:p>
      </dgm:t>
    </dgm:pt>
    <dgm:pt modelId="{A1020F1A-234A-48CD-A684-3CD2F24DE6BD}" type="sibTrans" cxnId="{91D34851-AB79-4D6C-A256-A8F6BA4D157B}">
      <dgm:prSet/>
      <dgm:spPr/>
      <dgm:t>
        <a:bodyPr/>
        <a:lstStyle/>
        <a:p>
          <a:endParaRPr lang="en-US"/>
        </a:p>
      </dgm:t>
    </dgm:pt>
    <dgm:pt modelId="{7319B17F-7CD8-4194-BEAC-8E03FC589DA0}">
      <dgm:prSet custT="1"/>
      <dgm:spPr/>
      <dgm:t>
        <a:bodyPr/>
        <a:lstStyle/>
        <a:p>
          <a:pPr algn="l"/>
          <a:r>
            <a:rPr lang="en-US" sz="2000" dirty="0"/>
            <a:t>Terrain: land or ground, or the natural characteristics of its surface.</a:t>
          </a:r>
        </a:p>
      </dgm:t>
    </dgm:pt>
    <dgm:pt modelId="{BEC59F5A-41FE-419A-B959-2BA302845E8D}" type="parTrans" cxnId="{A4A540FC-2BF1-42B4-9D83-8EEDF8651916}">
      <dgm:prSet/>
      <dgm:spPr/>
      <dgm:t>
        <a:bodyPr/>
        <a:lstStyle/>
        <a:p>
          <a:endParaRPr lang="en-US"/>
        </a:p>
      </dgm:t>
    </dgm:pt>
    <dgm:pt modelId="{B61A02F9-2A28-41CB-8EEC-896426C97CE1}" type="sibTrans" cxnId="{A4A540FC-2BF1-42B4-9D83-8EEDF8651916}">
      <dgm:prSet/>
      <dgm:spPr/>
      <dgm:t>
        <a:bodyPr/>
        <a:lstStyle/>
        <a:p>
          <a:endParaRPr lang="en-US"/>
        </a:p>
      </dgm:t>
    </dgm:pt>
    <dgm:pt modelId="{CECCE0CF-37C6-4C24-B956-E1B73694319E}">
      <dgm:prSet custT="1"/>
      <dgm:spPr/>
      <dgm:t>
        <a:bodyPr/>
        <a:lstStyle/>
        <a:p>
          <a:pPr algn="l"/>
          <a:r>
            <a:rPr lang="en-US" sz="2000" dirty="0"/>
            <a:t>Blimp: an aircraft that holds it shape and flies because it is filled with a gas that is lighter than air. </a:t>
          </a:r>
        </a:p>
      </dgm:t>
    </dgm:pt>
    <dgm:pt modelId="{1AED1A57-00C5-4941-B7E7-BE0BCA5E45C3}" type="parTrans" cxnId="{C31164C5-5A56-4677-9073-09E4D518A33C}">
      <dgm:prSet/>
      <dgm:spPr/>
      <dgm:t>
        <a:bodyPr/>
        <a:lstStyle/>
        <a:p>
          <a:endParaRPr lang="en-US"/>
        </a:p>
      </dgm:t>
    </dgm:pt>
    <dgm:pt modelId="{050E9350-DC6B-4DA5-A77E-B01B9E736A73}" type="sibTrans" cxnId="{C31164C5-5A56-4677-9073-09E4D518A33C}">
      <dgm:prSet/>
      <dgm:spPr/>
      <dgm:t>
        <a:bodyPr/>
        <a:lstStyle/>
        <a:p>
          <a:endParaRPr lang="en-US"/>
        </a:p>
      </dgm:t>
    </dgm:pt>
    <dgm:pt modelId="{2ECE2F5B-3D22-41BF-99C4-4DD71B15E245}">
      <dgm:prSet custT="1"/>
      <dgm:spPr/>
      <dgm:t>
        <a:bodyPr/>
        <a:lstStyle/>
        <a:p>
          <a:pPr algn="l"/>
          <a:r>
            <a:rPr lang="en-US" sz="2000" dirty="0"/>
            <a:t>Radar: the use of radio waves to track the location, distance, and speed of faraway objects. </a:t>
          </a:r>
        </a:p>
      </dgm:t>
    </dgm:pt>
    <dgm:pt modelId="{90E3360A-647A-4B46-8486-393D4848AE2D}" type="parTrans" cxnId="{2EFF96E3-C6D6-4E29-85E7-BF947CB0CD34}">
      <dgm:prSet/>
      <dgm:spPr/>
      <dgm:t>
        <a:bodyPr/>
        <a:lstStyle/>
        <a:p>
          <a:endParaRPr lang="en-US"/>
        </a:p>
      </dgm:t>
    </dgm:pt>
    <dgm:pt modelId="{2DC86698-1B36-498E-9D94-C95E4F99B18A}" type="sibTrans" cxnId="{2EFF96E3-C6D6-4E29-85E7-BF947CB0CD34}">
      <dgm:prSet/>
      <dgm:spPr/>
      <dgm:t>
        <a:bodyPr/>
        <a:lstStyle/>
        <a:p>
          <a:endParaRPr lang="en-US"/>
        </a:p>
      </dgm:t>
    </dgm:pt>
    <dgm:pt modelId="{74B2ECC1-79F2-4162-B101-F1EE7555D4BA}">
      <dgm:prSet custT="1"/>
      <dgm:spPr/>
      <dgm:t>
        <a:bodyPr/>
        <a:lstStyle/>
        <a:p>
          <a:pPr algn="l"/>
          <a:r>
            <a:rPr lang="en-US" sz="2000" dirty="0"/>
            <a:t>Patent: a government grant that gives someone the right to make, use, or sell an invention.</a:t>
          </a:r>
        </a:p>
      </dgm:t>
    </dgm:pt>
    <dgm:pt modelId="{40978F5D-4DB9-4D97-9DA3-40A31E430892}" type="parTrans" cxnId="{0DB1A17E-00D3-4754-9582-F2AC3E524598}">
      <dgm:prSet/>
      <dgm:spPr/>
      <dgm:t>
        <a:bodyPr/>
        <a:lstStyle/>
        <a:p>
          <a:endParaRPr lang="en-US"/>
        </a:p>
      </dgm:t>
    </dgm:pt>
    <dgm:pt modelId="{BCE07567-D109-4E80-8250-BA6DBC3C1B23}" type="sibTrans" cxnId="{0DB1A17E-00D3-4754-9582-F2AC3E524598}">
      <dgm:prSet/>
      <dgm:spPr/>
      <dgm:t>
        <a:bodyPr/>
        <a:lstStyle/>
        <a:p>
          <a:endParaRPr lang="en-US"/>
        </a:p>
      </dgm:t>
    </dgm:pt>
    <dgm:pt modelId="{A37F64B6-0CE8-4B55-A380-E73330E743C1}">
      <dgm:prSet custT="1"/>
      <dgm:spPr/>
      <dgm:t>
        <a:bodyPr/>
        <a:lstStyle/>
        <a:p>
          <a:pPr algn="l"/>
          <a:r>
            <a:rPr lang="en-US" sz="2000" dirty="0"/>
            <a:t>Legacy: something that is passed down from ancestors or someone who came before. It can be things like money and possessions, or things that influence future ideas, values, heritage, or tradition.</a:t>
          </a:r>
        </a:p>
      </dgm:t>
    </dgm:pt>
    <dgm:pt modelId="{A7F194EC-D811-48C8-8A21-364258842595}" type="parTrans" cxnId="{03B33472-5755-4C15-A03D-0D3398D25612}">
      <dgm:prSet/>
      <dgm:spPr/>
      <dgm:t>
        <a:bodyPr/>
        <a:lstStyle/>
        <a:p>
          <a:endParaRPr lang="en-US"/>
        </a:p>
      </dgm:t>
    </dgm:pt>
    <dgm:pt modelId="{A0BDAAB7-A587-4934-8042-BB9B4EFB6D0B}" type="sibTrans" cxnId="{03B33472-5755-4C15-A03D-0D3398D25612}">
      <dgm:prSet/>
      <dgm:spPr/>
      <dgm:t>
        <a:bodyPr/>
        <a:lstStyle/>
        <a:p>
          <a:endParaRPr lang="en-US"/>
        </a:p>
      </dgm:t>
    </dgm:pt>
    <dgm:pt modelId="{5EEB4EAB-8401-49D9-B668-1D5A51283583}" type="pres">
      <dgm:prSet presAssocID="{0252BF49-A15E-49A0-A18E-A0EF1B8CBD96}" presName="linearFlow" presStyleCnt="0">
        <dgm:presLayoutVars>
          <dgm:dir/>
          <dgm:resizeHandles val="exact"/>
        </dgm:presLayoutVars>
      </dgm:prSet>
      <dgm:spPr/>
    </dgm:pt>
    <dgm:pt modelId="{AB7FFE63-857F-4227-8578-D4D8DF1319B4}" type="pres">
      <dgm:prSet presAssocID="{DA598758-6706-4DE0-802D-A1E227F28348}" presName="composite" presStyleCnt="0"/>
      <dgm:spPr/>
    </dgm:pt>
    <dgm:pt modelId="{26682777-A2C6-44B8-A90C-1DB4875362AE}" type="pres">
      <dgm:prSet presAssocID="{DA598758-6706-4DE0-802D-A1E227F28348}" presName="imgShp" presStyleLbl="fgImgPlac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Tractor with solid fill"/>
        </a:ext>
      </dgm:extLst>
    </dgm:pt>
    <dgm:pt modelId="{224A4921-C338-4296-BBE8-ED1E1140B50B}" type="pres">
      <dgm:prSet presAssocID="{DA598758-6706-4DE0-802D-A1E227F28348}" presName="txShp" presStyleLbl="node1" presStyleIdx="0" presStyleCnt="6" custLinFactNeighborX="-448" custLinFactNeighborY="6326">
        <dgm:presLayoutVars>
          <dgm:bulletEnabled val="1"/>
        </dgm:presLayoutVars>
      </dgm:prSet>
      <dgm:spPr/>
    </dgm:pt>
    <dgm:pt modelId="{36F0BC7D-1D93-4110-A047-395EB4A9CFFA}" type="pres">
      <dgm:prSet presAssocID="{A1020F1A-234A-48CD-A684-3CD2F24DE6BD}" presName="spacing" presStyleCnt="0"/>
      <dgm:spPr/>
    </dgm:pt>
    <dgm:pt modelId="{251E0865-359A-48DD-84B1-B6C85FC634A4}" type="pres">
      <dgm:prSet presAssocID="{7319B17F-7CD8-4194-BEAC-8E03FC589DA0}" presName="composite" presStyleCnt="0"/>
      <dgm:spPr/>
    </dgm:pt>
    <dgm:pt modelId="{9691A7AD-945D-48F3-A812-E055DD19D726}" type="pres">
      <dgm:prSet presAssocID="{7319B17F-7CD8-4194-BEAC-8E03FC589DA0}" presName="imgShp" presStyleLbl="fgImgPlac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Agriculture outline"/>
        </a:ext>
      </dgm:extLst>
    </dgm:pt>
    <dgm:pt modelId="{FBB1E81C-75A8-4D91-B834-A6AD0519B06E}" type="pres">
      <dgm:prSet presAssocID="{7319B17F-7CD8-4194-BEAC-8E03FC589DA0}" presName="txShp" presStyleLbl="node1" presStyleIdx="1" presStyleCnt="6">
        <dgm:presLayoutVars>
          <dgm:bulletEnabled val="1"/>
        </dgm:presLayoutVars>
      </dgm:prSet>
      <dgm:spPr/>
    </dgm:pt>
    <dgm:pt modelId="{0E4479AB-86B6-440E-BAB4-27502D29C649}" type="pres">
      <dgm:prSet presAssocID="{B61A02F9-2A28-41CB-8EEC-896426C97CE1}" presName="spacing" presStyleCnt="0"/>
      <dgm:spPr/>
    </dgm:pt>
    <dgm:pt modelId="{FB5BCB00-0E72-4153-809A-1F9FBAEB7698}" type="pres">
      <dgm:prSet presAssocID="{CECCE0CF-37C6-4C24-B956-E1B73694319E}" presName="composite" presStyleCnt="0"/>
      <dgm:spPr/>
    </dgm:pt>
    <dgm:pt modelId="{5EAE1557-97E6-40BC-B192-4007D84809B1}" type="pres">
      <dgm:prSet presAssocID="{CECCE0CF-37C6-4C24-B956-E1B73694319E}" presName="imgShp" presStyleLbl="fgImgPlace1" presStyleIdx="2" presStyleCnt="6"/>
      <dgm:spPr>
        <a:blipFill>
          <a:blip xmlns:r="http://schemas.openxmlformats.org/officeDocument/2006/relationships" r:embed="rId5">
            <a:extLst>
              <a:ext uri="{28A0092B-C50C-407E-A947-70E740481C1C}">
                <a14:useLocalDpi xmlns:a14="http://schemas.microsoft.com/office/drawing/2010/main" val="0"/>
              </a:ext>
            </a:extLst>
          </a:blip>
          <a:srcRect/>
          <a:stretch>
            <a:fillRect l="-34000" r="-34000"/>
          </a:stretch>
        </a:blipFill>
      </dgm:spPr>
    </dgm:pt>
    <dgm:pt modelId="{DA84BBC8-33C5-4E91-970A-81EE822DCB19}" type="pres">
      <dgm:prSet presAssocID="{CECCE0CF-37C6-4C24-B956-E1B73694319E}" presName="txShp" presStyleLbl="node1" presStyleIdx="2" presStyleCnt="6">
        <dgm:presLayoutVars>
          <dgm:bulletEnabled val="1"/>
        </dgm:presLayoutVars>
      </dgm:prSet>
      <dgm:spPr/>
    </dgm:pt>
    <dgm:pt modelId="{7E7059A4-9C54-4107-8B49-4BE59B840711}" type="pres">
      <dgm:prSet presAssocID="{050E9350-DC6B-4DA5-A77E-B01B9E736A73}" presName="spacing" presStyleCnt="0"/>
      <dgm:spPr/>
    </dgm:pt>
    <dgm:pt modelId="{B3D30C00-457E-4162-A2D9-02985FF69A5A}" type="pres">
      <dgm:prSet presAssocID="{2ECE2F5B-3D22-41BF-99C4-4DD71B15E245}" presName="composite" presStyleCnt="0"/>
      <dgm:spPr/>
    </dgm:pt>
    <dgm:pt modelId="{05C53FDE-1941-4F79-A0C5-C50CB5935EB4}" type="pres">
      <dgm:prSet presAssocID="{2ECE2F5B-3D22-41BF-99C4-4DD71B15E245}" presName="imgShp" presStyleLbl="fgImgPlace1" presStyleIdx="3" presStyleCnt="6"/>
      <dgm:spPr>
        <a:blipFill>
          <a:blip xmlns:r="http://schemas.openxmlformats.org/officeDocument/2006/relationships" r:embed="rId6">
            <a:extLst>
              <a:ext uri="{28A0092B-C50C-407E-A947-70E740481C1C}">
                <a14:useLocalDpi xmlns:a14="http://schemas.microsoft.com/office/drawing/2010/main" val="0"/>
              </a:ext>
            </a:extLst>
          </a:blip>
          <a:srcRect/>
          <a:stretch>
            <a:fillRect t="-1000" b="-1000"/>
          </a:stretch>
        </a:blipFill>
      </dgm:spPr>
    </dgm:pt>
    <dgm:pt modelId="{45E563EA-6A94-40F1-9E6E-426FF28D8652}" type="pres">
      <dgm:prSet presAssocID="{2ECE2F5B-3D22-41BF-99C4-4DD71B15E245}" presName="txShp" presStyleLbl="node1" presStyleIdx="3" presStyleCnt="6">
        <dgm:presLayoutVars>
          <dgm:bulletEnabled val="1"/>
        </dgm:presLayoutVars>
      </dgm:prSet>
      <dgm:spPr/>
    </dgm:pt>
    <dgm:pt modelId="{48BF4C82-287B-44C7-9CA2-694CE0926A3B}" type="pres">
      <dgm:prSet presAssocID="{2DC86698-1B36-498E-9D94-C95E4F99B18A}" presName="spacing" presStyleCnt="0"/>
      <dgm:spPr/>
    </dgm:pt>
    <dgm:pt modelId="{5C6363F8-C246-4491-9AEF-867DC40134D7}" type="pres">
      <dgm:prSet presAssocID="{74B2ECC1-79F2-4162-B101-F1EE7555D4BA}" presName="composite" presStyleCnt="0"/>
      <dgm:spPr/>
    </dgm:pt>
    <dgm:pt modelId="{E029358B-27C5-476C-9666-55ED019855AD}" type="pres">
      <dgm:prSet presAssocID="{74B2ECC1-79F2-4162-B101-F1EE7555D4BA}" presName="imgShp" presStyleLbl="fgImgPlace1" presStyleIdx="4"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Document with solid fill"/>
        </a:ext>
      </dgm:extLst>
    </dgm:pt>
    <dgm:pt modelId="{9062CEC0-3007-4238-948B-72E397F4C7D9}" type="pres">
      <dgm:prSet presAssocID="{74B2ECC1-79F2-4162-B101-F1EE7555D4BA}" presName="txShp" presStyleLbl="node1" presStyleIdx="4" presStyleCnt="6">
        <dgm:presLayoutVars>
          <dgm:bulletEnabled val="1"/>
        </dgm:presLayoutVars>
      </dgm:prSet>
      <dgm:spPr/>
    </dgm:pt>
    <dgm:pt modelId="{2EFA3927-9C50-4AAF-A3D9-DD09783E3A95}" type="pres">
      <dgm:prSet presAssocID="{BCE07567-D109-4E80-8250-BA6DBC3C1B23}" presName="spacing" presStyleCnt="0"/>
      <dgm:spPr/>
    </dgm:pt>
    <dgm:pt modelId="{2144AF8B-3ADF-47B6-95DA-90F332D8FE93}" type="pres">
      <dgm:prSet presAssocID="{A37F64B6-0CE8-4B55-A380-E73330E743C1}" presName="composite" presStyleCnt="0"/>
      <dgm:spPr/>
    </dgm:pt>
    <dgm:pt modelId="{A0A9392E-0899-40BC-877A-94D383C3C841}" type="pres">
      <dgm:prSet presAssocID="{A37F64B6-0CE8-4B55-A380-E73330E743C1}" presName="imgShp" presStyleLbl="fgImgPlace1" presStyleIdx="5"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dgm:spPr>
      <dgm:extLst>
        <a:ext uri="{E40237B7-FDA0-4F09-8148-C483321AD2D9}">
          <dgm14:cNvPr xmlns:dgm14="http://schemas.microsoft.com/office/drawing/2010/diagram" id="0" name="" descr="Cheers outline"/>
        </a:ext>
      </dgm:extLst>
    </dgm:pt>
    <dgm:pt modelId="{CDA4F174-D007-46C9-9FB5-B5371B18826E}" type="pres">
      <dgm:prSet presAssocID="{A37F64B6-0CE8-4B55-A380-E73330E743C1}" presName="txShp" presStyleLbl="node1" presStyleIdx="5" presStyleCnt="6" custScaleY="199701">
        <dgm:presLayoutVars>
          <dgm:bulletEnabled val="1"/>
        </dgm:presLayoutVars>
      </dgm:prSet>
      <dgm:spPr/>
    </dgm:pt>
  </dgm:ptLst>
  <dgm:cxnLst>
    <dgm:cxn modelId="{6064AB19-8BE5-491F-A056-571E8FFF40D2}" type="presOf" srcId="{0252BF49-A15E-49A0-A18E-A0EF1B8CBD96}" destId="{5EEB4EAB-8401-49D9-B668-1D5A51283583}" srcOrd="0" destOrd="0" presId="urn:microsoft.com/office/officeart/2005/8/layout/vList3"/>
    <dgm:cxn modelId="{391B1A30-E6C1-48EB-90CD-85F95BB67C81}" type="presOf" srcId="{74B2ECC1-79F2-4162-B101-F1EE7555D4BA}" destId="{9062CEC0-3007-4238-948B-72E397F4C7D9}" srcOrd="0" destOrd="0" presId="urn:microsoft.com/office/officeart/2005/8/layout/vList3"/>
    <dgm:cxn modelId="{25DA695E-F156-4180-91C1-08057B07BB61}" type="presOf" srcId="{A37F64B6-0CE8-4B55-A380-E73330E743C1}" destId="{CDA4F174-D007-46C9-9FB5-B5371B18826E}" srcOrd="0" destOrd="0" presId="urn:microsoft.com/office/officeart/2005/8/layout/vList3"/>
    <dgm:cxn modelId="{EE11DF60-A60E-4FBD-82EF-ABF7E16F47AA}" type="presOf" srcId="{DA598758-6706-4DE0-802D-A1E227F28348}" destId="{224A4921-C338-4296-BBE8-ED1E1140B50B}" srcOrd="0" destOrd="0" presId="urn:microsoft.com/office/officeart/2005/8/layout/vList3"/>
    <dgm:cxn modelId="{91D34851-AB79-4D6C-A256-A8F6BA4D157B}" srcId="{0252BF49-A15E-49A0-A18E-A0EF1B8CBD96}" destId="{DA598758-6706-4DE0-802D-A1E227F28348}" srcOrd="0" destOrd="0" parTransId="{10CF2093-87B8-470C-939F-008C830A8737}" sibTransId="{A1020F1A-234A-48CD-A684-3CD2F24DE6BD}"/>
    <dgm:cxn modelId="{03B33472-5755-4C15-A03D-0D3398D25612}" srcId="{0252BF49-A15E-49A0-A18E-A0EF1B8CBD96}" destId="{A37F64B6-0CE8-4B55-A380-E73330E743C1}" srcOrd="5" destOrd="0" parTransId="{A7F194EC-D811-48C8-8A21-364258842595}" sibTransId="{A0BDAAB7-A587-4934-8042-BB9B4EFB6D0B}"/>
    <dgm:cxn modelId="{0DB1A17E-00D3-4754-9582-F2AC3E524598}" srcId="{0252BF49-A15E-49A0-A18E-A0EF1B8CBD96}" destId="{74B2ECC1-79F2-4162-B101-F1EE7555D4BA}" srcOrd="4" destOrd="0" parTransId="{40978F5D-4DB9-4D97-9DA3-40A31E430892}" sibTransId="{BCE07567-D109-4E80-8250-BA6DBC3C1B23}"/>
    <dgm:cxn modelId="{B7BCCA80-79A6-495E-8E85-B3EA38B42BCB}" type="presOf" srcId="{CECCE0CF-37C6-4C24-B956-E1B73694319E}" destId="{DA84BBC8-33C5-4E91-970A-81EE822DCB19}" srcOrd="0" destOrd="0" presId="urn:microsoft.com/office/officeart/2005/8/layout/vList3"/>
    <dgm:cxn modelId="{C31164C5-5A56-4677-9073-09E4D518A33C}" srcId="{0252BF49-A15E-49A0-A18E-A0EF1B8CBD96}" destId="{CECCE0CF-37C6-4C24-B956-E1B73694319E}" srcOrd="2" destOrd="0" parTransId="{1AED1A57-00C5-4941-B7E7-BE0BCA5E45C3}" sibTransId="{050E9350-DC6B-4DA5-A77E-B01B9E736A73}"/>
    <dgm:cxn modelId="{A331D7C8-DF39-4CE8-8709-CCAABEC1DC1F}" type="presOf" srcId="{7319B17F-7CD8-4194-BEAC-8E03FC589DA0}" destId="{FBB1E81C-75A8-4D91-B834-A6AD0519B06E}" srcOrd="0" destOrd="0" presId="urn:microsoft.com/office/officeart/2005/8/layout/vList3"/>
    <dgm:cxn modelId="{D93F01D1-D503-4EC4-A988-27576ADD1969}" type="presOf" srcId="{2ECE2F5B-3D22-41BF-99C4-4DD71B15E245}" destId="{45E563EA-6A94-40F1-9E6E-426FF28D8652}" srcOrd="0" destOrd="0" presId="urn:microsoft.com/office/officeart/2005/8/layout/vList3"/>
    <dgm:cxn modelId="{2EFF96E3-C6D6-4E29-85E7-BF947CB0CD34}" srcId="{0252BF49-A15E-49A0-A18E-A0EF1B8CBD96}" destId="{2ECE2F5B-3D22-41BF-99C4-4DD71B15E245}" srcOrd="3" destOrd="0" parTransId="{90E3360A-647A-4B46-8486-393D4848AE2D}" sibTransId="{2DC86698-1B36-498E-9D94-C95E4F99B18A}"/>
    <dgm:cxn modelId="{A4A540FC-2BF1-42B4-9D83-8EEDF8651916}" srcId="{0252BF49-A15E-49A0-A18E-A0EF1B8CBD96}" destId="{7319B17F-7CD8-4194-BEAC-8E03FC589DA0}" srcOrd="1" destOrd="0" parTransId="{BEC59F5A-41FE-419A-B959-2BA302845E8D}" sibTransId="{B61A02F9-2A28-41CB-8EEC-896426C97CE1}"/>
    <dgm:cxn modelId="{8CA6BFF8-0E34-4C1A-803F-93920501867B}" type="presParOf" srcId="{5EEB4EAB-8401-49D9-B668-1D5A51283583}" destId="{AB7FFE63-857F-4227-8578-D4D8DF1319B4}" srcOrd="0" destOrd="0" presId="urn:microsoft.com/office/officeart/2005/8/layout/vList3"/>
    <dgm:cxn modelId="{625507D3-43D5-4789-A354-2A6EA5D493BB}" type="presParOf" srcId="{AB7FFE63-857F-4227-8578-D4D8DF1319B4}" destId="{26682777-A2C6-44B8-A90C-1DB4875362AE}" srcOrd="0" destOrd="0" presId="urn:microsoft.com/office/officeart/2005/8/layout/vList3"/>
    <dgm:cxn modelId="{36CC9515-05A0-4537-B0B6-9A92A2EFE586}" type="presParOf" srcId="{AB7FFE63-857F-4227-8578-D4D8DF1319B4}" destId="{224A4921-C338-4296-BBE8-ED1E1140B50B}" srcOrd="1" destOrd="0" presId="urn:microsoft.com/office/officeart/2005/8/layout/vList3"/>
    <dgm:cxn modelId="{2345D261-EEA9-4860-BF98-F25A7E2F5DDE}" type="presParOf" srcId="{5EEB4EAB-8401-49D9-B668-1D5A51283583}" destId="{36F0BC7D-1D93-4110-A047-395EB4A9CFFA}" srcOrd="1" destOrd="0" presId="urn:microsoft.com/office/officeart/2005/8/layout/vList3"/>
    <dgm:cxn modelId="{1699F089-6844-4280-B502-AAE69A88677B}" type="presParOf" srcId="{5EEB4EAB-8401-49D9-B668-1D5A51283583}" destId="{251E0865-359A-48DD-84B1-B6C85FC634A4}" srcOrd="2" destOrd="0" presId="urn:microsoft.com/office/officeart/2005/8/layout/vList3"/>
    <dgm:cxn modelId="{0022F93E-227A-45C8-8032-5D9EDE80C666}" type="presParOf" srcId="{251E0865-359A-48DD-84B1-B6C85FC634A4}" destId="{9691A7AD-945D-48F3-A812-E055DD19D726}" srcOrd="0" destOrd="0" presId="urn:microsoft.com/office/officeart/2005/8/layout/vList3"/>
    <dgm:cxn modelId="{E4A7A643-4C12-432E-9D87-ACCA9D62E60F}" type="presParOf" srcId="{251E0865-359A-48DD-84B1-B6C85FC634A4}" destId="{FBB1E81C-75A8-4D91-B834-A6AD0519B06E}" srcOrd="1" destOrd="0" presId="urn:microsoft.com/office/officeart/2005/8/layout/vList3"/>
    <dgm:cxn modelId="{C9FE5759-FBF2-4449-8D66-51F7B1E46BC5}" type="presParOf" srcId="{5EEB4EAB-8401-49D9-B668-1D5A51283583}" destId="{0E4479AB-86B6-440E-BAB4-27502D29C649}" srcOrd="3" destOrd="0" presId="urn:microsoft.com/office/officeart/2005/8/layout/vList3"/>
    <dgm:cxn modelId="{893A64BD-8E77-45F3-BA4A-FB0C34E89FA1}" type="presParOf" srcId="{5EEB4EAB-8401-49D9-B668-1D5A51283583}" destId="{FB5BCB00-0E72-4153-809A-1F9FBAEB7698}" srcOrd="4" destOrd="0" presId="urn:microsoft.com/office/officeart/2005/8/layout/vList3"/>
    <dgm:cxn modelId="{56A34389-983C-4671-A931-8AA7BDF37409}" type="presParOf" srcId="{FB5BCB00-0E72-4153-809A-1F9FBAEB7698}" destId="{5EAE1557-97E6-40BC-B192-4007D84809B1}" srcOrd="0" destOrd="0" presId="urn:microsoft.com/office/officeart/2005/8/layout/vList3"/>
    <dgm:cxn modelId="{E0C390E9-ABE5-4C14-9B6D-8AF8473AD7E8}" type="presParOf" srcId="{FB5BCB00-0E72-4153-809A-1F9FBAEB7698}" destId="{DA84BBC8-33C5-4E91-970A-81EE822DCB19}" srcOrd="1" destOrd="0" presId="urn:microsoft.com/office/officeart/2005/8/layout/vList3"/>
    <dgm:cxn modelId="{18802C3B-B1DA-48F1-B2C8-FDCB65B3A94A}" type="presParOf" srcId="{5EEB4EAB-8401-49D9-B668-1D5A51283583}" destId="{7E7059A4-9C54-4107-8B49-4BE59B840711}" srcOrd="5" destOrd="0" presId="urn:microsoft.com/office/officeart/2005/8/layout/vList3"/>
    <dgm:cxn modelId="{9749CAEC-D557-48A2-93C3-26065EEFCF71}" type="presParOf" srcId="{5EEB4EAB-8401-49D9-B668-1D5A51283583}" destId="{B3D30C00-457E-4162-A2D9-02985FF69A5A}" srcOrd="6" destOrd="0" presId="urn:microsoft.com/office/officeart/2005/8/layout/vList3"/>
    <dgm:cxn modelId="{6484935A-1005-4D0B-87B3-3D3CB7228C69}" type="presParOf" srcId="{B3D30C00-457E-4162-A2D9-02985FF69A5A}" destId="{05C53FDE-1941-4F79-A0C5-C50CB5935EB4}" srcOrd="0" destOrd="0" presId="urn:microsoft.com/office/officeart/2005/8/layout/vList3"/>
    <dgm:cxn modelId="{406BDAA0-ED49-403C-8113-E67213BC5761}" type="presParOf" srcId="{B3D30C00-457E-4162-A2D9-02985FF69A5A}" destId="{45E563EA-6A94-40F1-9E6E-426FF28D8652}" srcOrd="1" destOrd="0" presId="urn:microsoft.com/office/officeart/2005/8/layout/vList3"/>
    <dgm:cxn modelId="{608F96F3-2880-4E64-92CF-EFC0C3166924}" type="presParOf" srcId="{5EEB4EAB-8401-49D9-B668-1D5A51283583}" destId="{48BF4C82-287B-44C7-9CA2-694CE0926A3B}" srcOrd="7" destOrd="0" presId="urn:microsoft.com/office/officeart/2005/8/layout/vList3"/>
    <dgm:cxn modelId="{175944AF-10C3-4E1B-940B-DB2FE07F2A3A}" type="presParOf" srcId="{5EEB4EAB-8401-49D9-B668-1D5A51283583}" destId="{5C6363F8-C246-4491-9AEF-867DC40134D7}" srcOrd="8" destOrd="0" presId="urn:microsoft.com/office/officeart/2005/8/layout/vList3"/>
    <dgm:cxn modelId="{1C45A657-7503-4693-8E49-326A1E740514}" type="presParOf" srcId="{5C6363F8-C246-4491-9AEF-867DC40134D7}" destId="{E029358B-27C5-476C-9666-55ED019855AD}" srcOrd="0" destOrd="0" presId="urn:microsoft.com/office/officeart/2005/8/layout/vList3"/>
    <dgm:cxn modelId="{6CE99143-F823-44E1-861C-703F78B0FAA6}" type="presParOf" srcId="{5C6363F8-C246-4491-9AEF-867DC40134D7}" destId="{9062CEC0-3007-4238-948B-72E397F4C7D9}" srcOrd="1" destOrd="0" presId="urn:microsoft.com/office/officeart/2005/8/layout/vList3"/>
    <dgm:cxn modelId="{157A503E-525F-4F9A-A582-67E603A1F141}" type="presParOf" srcId="{5EEB4EAB-8401-49D9-B668-1D5A51283583}" destId="{2EFA3927-9C50-4AAF-A3D9-DD09783E3A95}" srcOrd="9" destOrd="0" presId="urn:microsoft.com/office/officeart/2005/8/layout/vList3"/>
    <dgm:cxn modelId="{DD3B63DD-4DD5-4620-BF4A-2D12A300C062}" type="presParOf" srcId="{5EEB4EAB-8401-49D9-B668-1D5A51283583}" destId="{2144AF8B-3ADF-47B6-95DA-90F332D8FE93}" srcOrd="10" destOrd="0" presId="urn:microsoft.com/office/officeart/2005/8/layout/vList3"/>
    <dgm:cxn modelId="{5538BF82-41BA-49AD-BF67-7C13455C4929}" type="presParOf" srcId="{2144AF8B-3ADF-47B6-95DA-90F332D8FE93}" destId="{A0A9392E-0899-40BC-877A-94D383C3C841}" srcOrd="0" destOrd="0" presId="urn:microsoft.com/office/officeart/2005/8/layout/vList3"/>
    <dgm:cxn modelId="{53904219-4851-4ACB-AE0E-7BB03A111DEA}" type="presParOf" srcId="{2144AF8B-3ADF-47B6-95DA-90F332D8FE93}" destId="{CDA4F174-D007-46C9-9FB5-B5371B18826E}"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B68976-DAD1-413A-9E61-3CA1DA077959}">
      <dsp:nvSpPr>
        <dsp:cNvPr id="0" name=""/>
        <dsp:cNvSpPr/>
      </dsp:nvSpPr>
      <dsp:spPr>
        <a:xfrm rot="10800000">
          <a:off x="2176052" y="139684"/>
          <a:ext cx="7928833" cy="440859"/>
        </a:xfrm>
        <a:prstGeom prst="homePlate">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5631" tIns="76200" rIns="142240" bIns="76200" numCol="1" spcCol="1270" anchor="ctr" anchorCtr="0">
          <a:noAutofit/>
        </a:bodyPr>
        <a:lstStyle/>
        <a:p>
          <a:pPr marL="0" lvl="0" indent="0" algn="l" defTabSz="889000">
            <a:lnSpc>
              <a:spcPct val="90000"/>
            </a:lnSpc>
            <a:spcBef>
              <a:spcPct val="0"/>
            </a:spcBef>
            <a:spcAft>
              <a:spcPct val="35000"/>
            </a:spcAft>
            <a:buNone/>
          </a:pPr>
          <a:r>
            <a:rPr lang="en-US" sz="2000" b="1" kern="1200" dirty="0"/>
            <a:t>Transform:</a:t>
          </a:r>
          <a:r>
            <a:rPr lang="en-US" sz="2000" kern="1200" dirty="0"/>
            <a:t> to change the form, look, or shape of</a:t>
          </a:r>
        </a:p>
      </dsp:txBody>
      <dsp:txXfrm rot="10800000">
        <a:off x="2286267" y="139684"/>
        <a:ext cx="7818618" cy="440859"/>
      </dsp:txXfrm>
    </dsp:sp>
    <dsp:sp modelId="{1EF448DC-93F4-4AA9-9DF1-406450E2F7EF}">
      <dsp:nvSpPr>
        <dsp:cNvPr id="0" name=""/>
        <dsp:cNvSpPr/>
      </dsp:nvSpPr>
      <dsp:spPr>
        <a:xfrm>
          <a:off x="1818171" y="2233"/>
          <a:ext cx="715761" cy="715761"/>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0FED1D4-933C-4C16-BD0C-ACD8BF29C3B9}">
      <dsp:nvSpPr>
        <dsp:cNvPr id="0" name=""/>
        <dsp:cNvSpPr/>
      </dsp:nvSpPr>
      <dsp:spPr>
        <a:xfrm rot="10800000">
          <a:off x="2176052" y="930770"/>
          <a:ext cx="7928833" cy="715761"/>
        </a:xfrm>
        <a:prstGeom prst="homePlate">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5631" tIns="76200" rIns="142240" bIns="76200" numCol="1" spcCol="1270" anchor="ctr" anchorCtr="0">
          <a:noAutofit/>
        </a:bodyPr>
        <a:lstStyle/>
        <a:p>
          <a:pPr marL="0" lvl="0" indent="0" algn="l" defTabSz="889000">
            <a:lnSpc>
              <a:spcPct val="90000"/>
            </a:lnSpc>
            <a:spcBef>
              <a:spcPct val="0"/>
            </a:spcBef>
            <a:spcAft>
              <a:spcPct val="35000"/>
            </a:spcAft>
            <a:buNone/>
          </a:pPr>
          <a:r>
            <a:rPr lang="en-US" sz="2000" b="1" kern="1200" dirty="0"/>
            <a:t>Horse-drawn carriage:</a:t>
          </a:r>
          <a:r>
            <a:rPr lang="en-US" sz="2000" kern="1200" dirty="0"/>
            <a:t> a vehicle with wheels used to carry people and pulled by a horse</a:t>
          </a:r>
        </a:p>
      </dsp:txBody>
      <dsp:txXfrm rot="10800000">
        <a:off x="2354992" y="930770"/>
        <a:ext cx="7749893" cy="715761"/>
      </dsp:txXfrm>
    </dsp:sp>
    <dsp:sp modelId="{0AF6531F-4960-48AD-9613-5C3F68EA1744}">
      <dsp:nvSpPr>
        <dsp:cNvPr id="0" name=""/>
        <dsp:cNvSpPr/>
      </dsp:nvSpPr>
      <dsp:spPr>
        <a:xfrm>
          <a:off x="1818171" y="930770"/>
          <a:ext cx="715761" cy="715761"/>
        </a:xfrm>
        <a:prstGeom prst="ellipse">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7339618-9F76-4F7F-92D4-F8DEAF89B098}">
      <dsp:nvSpPr>
        <dsp:cNvPr id="0" name=""/>
        <dsp:cNvSpPr/>
      </dsp:nvSpPr>
      <dsp:spPr>
        <a:xfrm rot="10800000">
          <a:off x="2198094" y="2005681"/>
          <a:ext cx="7928833" cy="472431"/>
        </a:xfrm>
        <a:prstGeom prst="homePlate">
          <a:avLst/>
        </a:prstGeom>
        <a:solidFill>
          <a:schemeClr val="accent4">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5631" tIns="76200" rIns="142240" bIns="76200" numCol="1" spcCol="1270" anchor="ctr" anchorCtr="0">
          <a:noAutofit/>
        </a:bodyPr>
        <a:lstStyle/>
        <a:p>
          <a:pPr marL="0" lvl="0" indent="0" algn="l" defTabSz="889000">
            <a:lnSpc>
              <a:spcPct val="90000"/>
            </a:lnSpc>
            <a:spcBef>
              <a:spcPct val="0"/>
            </a:spcBef>
            <a:spcAft>
              <a:spcPct val="35000"/>
            </a:spcAft>
            <a:buNone/>
          </a:pPr>
          <a:r>
            <a:rPr lang="en-US" sz="2000" b="1" kern="1200" dirty="0"/>
            <a:t>Promote:</a:t>
          </a:r>
          <a:r>
            <a:rPr lang="en-US" sz="2000" kern="1200" dirty="0"/>
            <a:t> to move to a higher position</a:t>
          </a:r>
        </a:p>
      </dsp:txBody>
      <dsp:txXfrm rot="10800000">
        <a:off x="2316202" y="2005681"/>
        <a:ext cx="7810725" cy="472431"/>
      </dsp:txXfrm>
    </dsp:sp>
    <dsp:sp modelId="{7391B8C7-CA0C-4F7B-9B2B-CEE402EE4865}">
      <dsp:nvSpPr>
        <dsp:cNvPr id="0" name=""/>
        <dsp:cNvSpPr/>
      </dsp:nvSpPr>
      <dsp:spPr>
        <a:xfrm>
          <a:off x="1818171" y="1859308"/>
          <a:ext cx="715761" cy="715761"/>
        </a:xfrm>
        <a:prstGeom prst="ellipse">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FFF7188-6915-40FE-B32D-3D8E48401179}">
      <dsp:nvSpPr>
        <dsp:cNvPr id="0" name=""/>
        <dsp:cNvSpPr/>
      </dsp:nvSpPr>
      <dsp:spPr>
        <a:xfrm rot="10800000">
          <a:off x="2176052" y="2787846"/>
          <a:ext cx="7928833" cy="715761"/>
        </a:xfrm>
        <a:prstGeom prst="homePlate">
          <a:avLst/>
        </a:prstGeom>
        <a:solidFill>
          <a:schemeClr val="accent5">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5631" tIns="76200" rIns="142240" bIns="76200" numCol="1" spcCol="1270" anchor="ctr" anchorCtr="0">
          <a:noAutofit/>
        </a:bodyPr>
        <a:lstStyle/>
        <a:p>
          <a:pPr marL="0" lvl="0" indent="0" algn="l" defTabSz="889000">
            <a:lnSpc>
              <a:spcPct val="90000"/>
            </a:lnSpc>
            <a:spcBef>
              <a:spcPct val="0"/>
            </a:spcBef>
            <a:spcAft>
              <a:spcPct val="35000"/>
            </a:spcAft>
            <a:buNone/>
          </a:pPr>
          <a:r>
            <a:rPr lang="en-US" sz="2000" b="1" kern="1200" dirty="0"/>
            <a:t>Researcher:</a:t>
          </a:r>
          <a:r>
            <a:rPr lang="en-US" sz="2000" kern="1200" dirty="0"/>
            <a:t> someone who does careful study of something in order to gain information or solve a problem</a:t>
          </a:r>
        </a:p>
      </dsp:txBody>
      <dsp:txXfrm rot="10800000">
        <a:off x="2354992" y="2787846"/>
        <a:ext cx="7749893" cy="715761"/>
      </dsp:txXfrm>
    </dsp:sp>
    <dsp:sp modelId="{F30250EE-6939-478F-A2AC-28D6BE16BB17}">
      <dsp:nvSpPr>
        <dsp:cNvPr id="0" name=""/>
        <dsp:cNvSpPr/>
      </dsp:nvSpPr>
      <dsp:spPr>
        <a:xfrm>
          <a:off x="1818171" y="2787846"/>
          <a:ext cx="715761" cy="715761"/>
        </a:xfrm>
        <a:prstGeom prst="ellipse">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53C2967-E00E-41CA-8DB3-D0B666FF5465}">
      <dsp:nvSpPr>
        <dsp:cNvPr id="0" name=""/>
        <dsp:cNvSpPr/>
      </dsp:nvSpPr>
      <dsp:spPr>
        <a:xfrm rot="10800000">
          <a:off x="2176052" y="3716383"/>
          <a:ext cx="7928833" cy="1030861"/>
        </a:xfrm>
        <a:prstGeom prst="homePlate">
          <a:avLst/>
        </a:prstGeom>
        <a:solidFill>
          <a:schemeClr val="accent6">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5631" tIns="76200" rIns="142240" bIns="76200" numCol="1" spcCol="1270" anchor="ctr" anchorCtr="0">
          <a:noAutofit/>
        </a:bodyPr>
        <a:lstStyle/>
        <a:p>
          <a:pPr marL="0" lvl="0" indent="0" algn="l" defTabSz="889000">
            <a:lnSpc>
              <a:spcPct val="90000"/>
            </a:lnSpc>
            <a:spcBef>
              <a:spcPct val="0"/>
            </a:spcBef>
            <a:spcAft>
              <a:spcPct val="35000"/>
            </a:spcAft>
            <a:buNone/>
          </a:pPr>
          <a:r>
            <a:rPr lang="en-US" sz="2000" b="1" kern="1200" dirty="0"/>
            <a:t>Boll weevil:</a:t>
          </a:r>
          <a:r>
            <a:rPr lang="en-US" sz="2000" kern="1200" dirty="0"/>
            <a:t> a small beetle with a gray body and a long snout. It lays eggs in the seed pods of the cotton plant where they hatch and cause damage to the plant. </a:t>
          </a:r>
        </a:p>
      </dsp:txBody>
      <dsp:txXfrm rot="10800000">
        <a:off x="2433767" y="3716383"/>
        <a:ext cx="7671118" cy="1030861"/>
      </dsp:txXfrm>
    </dsp:sp>
    <dsp:sp modelId="{6454CED2-3CD5-49E4-AE67-33CC2C1C6C6A}">
      <dsp:nvSpPr>
        <dsp:cNvPr id="0" name=""/>
        <dsp:cNvSpPr/>
      </dsp:nvSpPr>
      <dsp:spPr>
        <a:xfrm>
          <a:off x="1818171" y="3873933"/>
          <a:ext cx="715761" cy="715761"/>
        </a:xfrm>
        <a:prstGeom prst="ellipse">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F223B9-BA51-4FD6-824D-67883F47186D}">
      <dsp:nvSpPr>
        <dsp:cNvPr id="0" name=""/>
        <dsp:cNvSpPr/>
      </dsp:nvSpPr>
      <dsp:spPr>
        <a:xfrm rot="10800000">
          <a:off x="2176139" y="189"/>
          <a:ext cx="7951420" cy="693352"/>
        </a:xfrm>
        <a:prstGeom prst="homePlate">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5749" tIns="76200" rIns="142240" bIns="76200" numCol="1" spcCol="1270" anchor="ctr" anchorCtr="0">
          <a:noAutofit/>
        </a:bodyPr>
        <a:lstStyle/>
        <a:p>
          <a:pPr marL="0" lvl="0" indent="0" algn="l" defTabSz="889000">
            <a:lnSpc>
              <a:spcPct val="90000"/>
            </a:lnSpc>
            <a:spcBef>
              <a:spcPct val="0"/>
            </a:spcBef>
            <a:spcAft>
              <a:spcPct val="35000"/>
            </a:spcAft>
            <a:buNone/>
          </a:pPr>
          <a:r>
            <a:rPr lang="en-US" sz="2000" kern="1200" dirty="0"/>
            <a:t>Profit: the amount of money a business makes that is more than the cost of making the item that will be sold.</a:t>
          </a:r>
        </a:p>
      </dsp:txBody>
      <dsp:txXfrm rot="10800000">
        <a:off x="2349477" y="189"/>
        <a:ext cx="7778082" cy="693352"/>
      </dsp:txXfrm>
    </dsp:sp>
    <dsp:sp modelId="{04603ACF-A1F0-4B1B-A349-48954C99FB8A}">
      <dsp:nvSpPr>
        <dsp:cNvPr id="0" name=""/>
        <dsp:cNvSpPr/>
      </dsp:nvSpPr>
      <dsp:spPr>
        <a:xfrm>
          <a:off x="1829463" y="189"/>
          <a:ext cx="693352" cy="693352"/>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8D07E39-EDD1-4D4B-B091-5F0DC3A587F2}">
      <dsp:nvSpPr>
        <dsp:cNvPr id="0" name=""/>
        <dsp:cNvSpPr/>
      </dsp:nvSpPr>
      <dsp:spPr>
        <a:xfrm rot="10800000">
          <a:off x="2176139" y="874986"/>
          <a:ext cx="7951420" cy="693352"/>
        </a:xfrm>
        <a:prstGeom prst="homePlate">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5749" tIns="76200" rIns="142240" bIns="76200" numCol="1" spcCol="1270" anchor="ctr" anchorCtr="0">
          <a:noAutofit/>
        </a:bodyPr>
        <a:lstStyle/>
        <a:p>
          <a:pPr marL="0" lvl="0" indent="0" algn="l" defTabSz="889000">
            <a:lnSpc>
              <a:spcPct val="90000"/>
            </a:lnSpc>
            <a:spcBef>
              <a:spcPct val="0"/>
            </a:spcBef>
            <a:spcAft>
              <a:spcPct val="35000"/>
            </a:spcAft>
            <a:buNone/>
          </a:pPr>
          <a:r>
            <a:rPr lang="en-US" sz="2000" kern="1200" dirty="0"/>
            <a:t>Boom: a great increase in something, like an item everyone wants to buy </a:t>
          </a:r>
        </a:p>
      </dsp:txBody>
      <dsp:txXfrm rot="10800000">
        <a:off x="2349477" y="874986"/>
        <a:ext cx="7778082" cy="693352"/>
      </dsp:txXfrm>
    </dsp:sp>
    <dsp:sp modelId="{B4014454-7830-46A8-AB21-58E3104CAB92}">
      <dsp:nvSpPr>
        <dsp:cNvPr id="0" name=""/>
        <dsp:cNvSpPr/>
      </dsp:nvSpPr>
      <dsp:spPr>
        <a:xfrm>
          <a:off x="1829463" y="874986"/>
          <a:ext cx="693352" cy="693352"/>
        </a:xfrm>
        <a:prstGeom prst="ellipse">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A78F45C-1610-4E78-83DF-607E4061AA0F}">
      <dsp:nvSpPr>
        <dsp:cNvPr id="0" name=""/>
        <dsp:cNvSpPr/>
      </dsp:nvSpPr>
      <dsp:spPr>
        <a:xfrm rot="10800000">
          <a:off x="2176139" y="1749783"/>
          <a:ext cx="7951420" cy="693352"/>
        </a:xfrm>
        <a:prstGeom prst="homePlate">
          <a:avLst/>
        </a:prstGeom>
        <a:solidFill>
          <a:schemeClr val="accent4">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5749" tIns="76200" rIns="142240" bIns="76200" numCol="1" spcCol="1270" anchor="ctr" anchorCtr="0">
          <a:noAutofit/>
        </a:bodyPr>
        <a:lstStyle/>
        <a:p>
          <a:pPr marL="0" lvl="0" indent="0" algn="l" defTabSz="889000">
            <a:lnSpc>
              <a:spcPct val="90000"/>
            </a:lnSpc>
            <a:spcBef>
              <a:spcPct val="0"/>
            </a:spcBef>
            <a:spcAft>
              <a:spcPct val="35000"/>
            </a:spcAft>
            <a:buNone/>
          </a:pPr>
          <a:r>
            <a:rPr lang="en-US" sz="2000" kern="1200" dirty="0"/>
            <a:t>Crash: a large decrease in what people want to buy </a:t>
          </a:r>
        </a:p>
      </dsp:txBody>
      <dsp:txXfrm rot="10800000">
        <a:off x="2349477" y="1749783"/>
        <a:ext cx="7778082" cy="693352"/>
      </dsp:txXfrm>
    </dsp:sp>
    <dsp:sp modelId="{40FD41BD-E7EE-4C47-9685-66E1814C1432}">
      <dsp:nvSpPr>
        <dsp:cNvPr id="0" name=""/>
        <dsp:cNvSpPr/>
      </dsp:nvSpPr>
      <dsp:spPr>
        <a:xfrm>
          <a:off x="1829463" y="1749783"/>
          <a:ext cx="693352" cy="693352"/>
        </a:xfrm>
        <a:prstGeom prst="ellipse">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B348115-3D73-4283-9913-97A6323A8FB8}">
      <dsp:nvSpPr>
        <dsp:cNvPr id="0" name=""/>
        <dsp:cNvSpPr/>
      </dsp:nvSpPr>
      <dsp:spPr>
        <a:xfrm rot="10800000">
          <a:off x="2176139" y="2624579"/>
          <a:ext cx="7951420" cy="693352"/>
        </a:xfrm>
        <a:prstGeom prst="homePlate">
          <a:avLst/>
        </a:prstGeom>
        <a:solidFill>
          <a:schemeClr val="accent5">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5749" tIns="76200" rIns="142240" bIns="76200" numCol="1" spcCol="1270" anchor="ctr" anchorCtr="0">
          <a:noAutofit/>
        </a:bodyPr>
        <a:lstStyle/>
        <a:p>
          <a:pPr marL="0" lvl="0" indent="0" algn="l" defTabSz="889000">
            <a:lnSpc>
              <a:spcPct val="90000"/>
            </a:lnSpc>
            <a:spcBef>
              <a:spcPct val="0"/>
            </a:spcBef>
            <a:spcAft>
              <a:spcPct val="35000"/>
            </a:spcAft>
            <a:buNone/>
          </a:pPr>
          <a:r>
            <a:rPr lang="en-US" sz="2000" kern="1200"/>
            <a:t>Alfalfa: a plant with purple flowers grown as food for cattle and horses.</a:t>
          </a:r>
        </a:p>
      </dsp:txBody>
      <dsp:txXfrm rot="10800000">
        <a:off x="2349477" y="2624579"/>
        <a:ext cx="7778082" cy="693352"/>
      </dsp:txXfrm>
    </dsp:sp>
    <dsp:sp modelId="{F0093093-0FC5-452E-8108-64FB04DFC42B}">
      <dsp:nvSpPr>
        <dsp:cNvPr id="0" name=""/>
        <dsp:cNvSpPr/>
      </dsp:nvSpPr>
      <dsp:spPr>
        <a:xfrm>
          <a:off x="1829463" y="2624579"/>
          <a:ext cx="693352" cy="693352"/>
        </a:xfrm>
        <a:prstGeom prst="ellipse">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178706D-5236-4195-AB7E-11804A39909E}">
      <dsp:nvSpPr>
        <dsp:cNvPr id="0" name=""/>
        <dsp:cNvSpPr/>
      </dsp:nvSpPr>
      <dsp:spPr>
        <a:xfrm rot="10800000">
          <a:off x="2176139" y="3499376"/>
          <a:ext cx="7951420" cy="693352"/>
        </a:xfrm>
        <a:prstGeom prst="homePlate">
          <a:avLst/>
        </a:prstGeom>
        <a:solidFill>
          <a:schemeClr val="accent6">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5749" tIns="76200" rIns="142240" bIns="76200" numCol="1" spcCol="1270" anchor="ctr" anchorCtr="0">
          <a:noAutofit/>
        </a:bodyPr>
        <a:lstStyle/>
        <a:p>
          <a:pPr marL="0" lvl="0" indent="0" algn="l" defTabSz="889000">
            <a:lnSpc>
              <a:spcPct val="90000"/>
            </a:lnSpc>
            <a:spcBef>
              <a:spcPct val="0"/>
            </a:spcBef>
            <a:spcAft>
              <a:spcPct val="35000"/>
            </a:spcAft>
            <a:buNone/>
          </a:pPr>
          <a:r>
            <a:rPr lang="en-US" sz="2000" kern="1200"/>
            <a:t>Conserve: to protect, to use in amounts that are no more than necessary in order to avoid waste.</a:t>
          </a:r>
        </a:p>
      </dsp:txBody>
      <dsp:txXfrm rot="10800000">
        <a:off x="2349477" y="3499376"/>
        <a:ext cx="7778082" cy="693352"/>
      </dsp:txXfrm>
    </dsp:sp>
    <dsp:sp modelId="{23122398-1EC2-470C-88C1-26F8867CA988}">
      <dsp:nvSpPr>
        <dsp:cNvPr id="0" name=""/>
        <dsp:cNvSpPr/>
      </dsp:nvSpPr>
      <dsp:spPr>
        <a:xfrm>
          <a:off x="1829463" y="3499376"/>
          <a:ext cx="693352" cy="693352"/>
        </a:xfrm>
        <a:prstGeom prst="ellipse">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4A4921-C338-4296-BBE8-ED1E1140B50B}">
      <dsp:nvSpPr>
        <dsp:cNvPr id="0" name=""/>
        <dsp:cNvSpPr/>
      </dsp:nvSpPr>
      <dsp:spPr>
        <a:xfrm rot="10800000">
          <a:off x="2245173" y="37955"/>
          <a:ext cx="8495439" cy="573616"/>
        </a:xfrm>
        <a:prstGeom prst="homePlate">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2949" tIns="76200" rIns="142240" bIns="76200" numCol="1" spcCol="1270" anchor="ctr" anchorCtr="0">
          <a:noAutofit/>
        </a:bodyPr>
        <a:lstStyle/>
        <a:p>
          <a:pPr marL="0" lvl="0" indent="0" algn="l" defTabSz="889000">
            <a:lnSpc>
              <a:spcPct val="90000"/>
            </a:lnSpc>
            <a:spcBef>
              <a:spcPct val="0"/>
            </a:spcBef>
            <a:spcAft>
              <a:spcPct val="35000"/>
            </a:spcAft>
            <a:buNone/>
          </a:pPr>
          <a:r>
            <a:rPr lang="en-US" sz="2000" kern="1200" dirty="0"/>
            <a:t>Testing ground: a place where new equipment or machines can be tried out to see how well it works</a:t>
          </a:r>
        </a:p>
      </dsp:txBody>
      <dsp:txXfrm rot="10800000">
        <a:off x="2388577" y="37955"/>
        <a:ext cx="8352035" cy="573616"/>
      </dsp:txXfrm>
    </dsp:sp>
    <dsp:sp modelId="{26682777-A2C6-44B8-A90C-1DB4875362AE}">
      <dsp:nvSpPr>
        <dsp:cNvPr id="0" name=""/>
        <dsp:cNvSpPr/>
      </dsp:nvSpPr>
      <dsp:spPr>
        <a:xfrm>
          <a:off x="1996424" y="1668"/>
          <a:ext cx="573616" cy="573616"/>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BB1E81C-75A8-4D91-B834-A6AD0519B06E}">
      <dsp:nvSpPr>
        <dsp:cNvPr id="0" name=""/>
        <dsp:cNvSpPr/>
      </dsp:nvSpPr>
      <dsp:spPr>
        <a:xfrm rot="10800000">
          <a:off x="2283232" y="736975"/>
          <a:ext cx="8495439" cy="573616"/>
        </a:xfrm>
        <a:prstGeom prst="homePlate">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2949" tIns="76200" rIns="142240" bIns="76200" numCol="1" spcCol="1270" anchor="ctr" anchorCtr="0">
          <a:noAutofit/>
        </a:bodyPr>
        <a:lstStyle/>
        <a:p>
          <a:pPr marL="0" lvl="0" indent="0" algn="l" defTabSz="889000">
            <a:lnSpc>
              <a:spcPct val="90000"/>
            </a:lnSpc>
            <a:spcBef>
              <a:spcPct val="0"/>
            </a:spcBef>
            <a:spcAft>
              <a:spcPct val="35000"/>
            </a:spcAft>
            <a:buNone/>
          </a:pPr>
          <a:r>
            <a:rPr lang="en-US" sz="2000" kern="1200" dirty="0"/>
            <a:t>Terrain: land or ground, or the natural characteristics of its surface.</a:t>
          </a:r>
        </a:p>
      </dsp:txBody>
      <dsp:txXfrm rot="10800000">
        <a:off x="2426636" y="736975"/>
        <a:ext cx="8352035" cy="573616"/>
      </dsp:txXfrm>
    </dsp:sp>
    <dsp:sp modelId="{9691A7AD-945D-48F3-A812-E055DD19D726}">
      <dsp:nvSpPr>
        <dsp:cNvPr id="0" name=""/>
        <dsp:cNvSpPr/>
      </dsp:nvSpPr>
      <dsp:spPr>
        <a:xfrm>
          <a:off x="1996424" y="736975"/>
          <a:ext cx="573616" cy="573616"/>
        </a:xfrm>
        <a:prstGeom prst="ellipse">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A84BBC8-33C5-4E91-970A-81EE822DCB19}">
      <dsp:nvSpPr>
        <dsp:cNvPr id="0" name=""/>
        <dsp:cNvSpPr/>
      </dsp:nvSpPr>
      <dsp:spPr>
        <a:xfrm rot="10800000">
          <a:off x="2283232" y="1472282"/>
          <a:ext cx="8495439" cy="573616"/>
        </a:xfrm>
        <a:prstGeom prst="homePlate">
          <a:avLst/>
        </a:prstGeom>
        <a:solidFill>
          <a:schemeClr val="accent4">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2949" tIns="76200" rIns="142240" bIns="76200" numCol="1" spcCol="1270" anchor="ctr" anchorCtr="0">
          <a:noAutofit/>
        </a:bodyPr>
        <a:lstStyle/>
        <a:p>
          <a:pPr marL="0" lvl="0" indent="0" algn="l" defTabSz="889000">
            <a:lnSpc>
              <a:spcPct val="90000"/>
            </a:lnSpc>
            <a:spcBef>
              <a:spcPct val="0"/>
            </a:spcBef>
            <a:spcAft>
              <a:spcPct val="35000"/>
            </a:spcAft>
            <a:buNone/>
          </a:pPr>
          <a:r>
            <a:rPr lang="en-US" sz="2000" kern="1200" dirty="0"/>
            <a:t>Blimp: an aircraft that holds it shape and flies because it is filled with a gas that is lighter than air. </a:t>
          </a:r>
        </a:p>
      </dsp:txBody>
      <dsp:txXfrm rot="10800000">
        <a:off x="2426636" y="1472282"/>
        <a:ext cx="8352035" cy="573616"/>
      </dsp:txXfrm>
    </dsp:sp>
    <dsp:sp modelId="{5EAE1557-97E6-40BC-B192-4007D84809B1}">
      <dsp:nvSpPr>
        <dsp:cNvPr id="0" name=""/>
        <dsp:cNvSpPr/>
      </dsp:nvSpPr>
      <dsp:spPr>
        <a:xfrm>
          <a:off x="1996424" y="1472282"/>
          <a:ext cx="573616" cy="573616"/>
        </a:xfrm>
        <a:prstGeom prst="ellipse">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l="-34000" r="-34000"/>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5E563EA-6A94-40F1-9E6E-426FF28D8652}">
      <dsp:nvSpPr>
        <dsp:cNvPr id="0" name=""/>
        <dsp:cNvSpPr/>
      </dsp:nvSpPr>
      <dsp:spPr>
        <a:xfrm rot="10800000">
          <a:off x="2283232" y="2207589"/>
          <a:ext cx="8495439" cy="573616"/>
        </a:xfrm>
        <a:prstGeom prst="homePlate">
          <a:avLst/>
        </a:prstGeom>
        <a:solidFill>
          <a:schemeClr val="accent5">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2949" tIns="76200" rIns="142240" bIns="76200" numCol="1" spcCol="1270" anchor="ctr" anchorCtr="0">
          <a:noAutofit/>
        </a:bodyPr>
        <a:lstStyle/>
        <a:p>
          <a:pPr marL="0" lvl="0" indent="0" algn="l" defTabSz="889000">
            <a:lnSpc>
              <a:spcPct val="90000"/>
            </a:lnSpc>
            <a:spcBef>
              <a:spcPct val="0"/>
            </a:spcBef>
            <a:spcAft>
              <a:spcPct val="35000"/>
            </a:spcAft>
            <a:buNone/>
          </a:pPr>
          <a:r>
            <a:rPr lang="en-US" sz="2000" kern="1200" dirty="0"/>
            <a:t>Radar: the use of radio waves to track the location, distance, and speed of faraway objects. </a:t>
          </a:r>
        </a:p>
      </dsp:txBody>
      <dsp:txXfrm rot="10800000">
        <a:off x="2426636" y="2207589"/>
        <a:ext cx="8352035" cy="573616"/>
      </dsp:txXfrm>
    </dsp:sp>
    <dsp:sp modelId="{05C53FDE-1941-4F79-A0C5-C50CB5935EB4}">
      <dsp:nvSpPr>
        <dsp:cNvPr id="0" name=""/>
        <dsp:cNvSpPr/>
      </dsp:nvSpPr>
      <dsp:spPr>
        <a:xfrm>
          <a:off x="1996424" y="2207589"/>
          <a:ext cx="573616" cy="573616"/>
        </a:xfrm>
        <a:prstGeom prst="ellipse">
          <a:avLst/>
        </a:prstGeom>
        <a:blipFill>
          <a:blip xmlns:r="http://schemas.openxmlformats.org/officeDocument/2006/relationships" r:embed="rId6">
            <a:extLst>
              <a:ext uri="{28A0092B-C50C-407E-A947-70E740481C1C}">
                <a14:useLocalDpi xmlns:a14="http://schemas.microsoft.com/office/drawing/2010/main" val="0"/>
              </a:ext>
            </a:extLst>
          </a:blip>
          <a:srcRect/>
          <a:stretch>
            <a:fillRect t="-1000" b="-1000"/>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062CEC0-3007-4238-948B-72E397F4C7D9}">
      <dsp:nvSpPr>
        <dsp:cNvPr id="0" name=""/>
        <dsp:cNvSpPr/>
      </dsp:nvSpPr>
      <dsp:spPr>
        <a:xfrm rot="10800000">
          <a:off x="2283232" y="2942896"/>
          <a:ext cx="8495439" cy="573616"/>
        </a:xfrm>
        <a:prstGeom prst="homePlate">
          <a:avLst/>
        </a:prstGeom>
        <a:solidFill>
          <a:schemeClr val="accent6">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2949" tIns="76200" rIns="142240" bIns="76200" numCol="1" spcCol="1270" anchor="ctr" anchorCtr="0">
          <a:noAutofit/>
        </a:bodyPr>
        <a:lstStyle/>
        <a:p>
          <a:pPr marL="0" lvl="0" indent="0" algn="l" defTabSz="889000">
            <a:lnSpc>
              <a:spcPct val="90000"/>
            </a:lnSpc>
            <a:spcBef>
              <a:spcPct val="0"/>
            </a:spcBef>
            <a:spcAft>
              <a:spcPct val="35000"/>
            </a:spcAft>
            <a:buNone/>
          </a:pPr>
          <a:r>
            <a:rPr lang="en-US" sz="2000" kern="1200" dirty="0"/>
            <a:t>Patent: a government grant that gives someone the right to make, use, or sell an invention.</a:t>
          </a:r>
        </a:p>
      </dsp:txBody>
      <dsp:txXfrm rot="10800000">
        <a:off x="2426636" y="2942896"/>
        <a:ext cx="8352035" cy="573616"/>
      </dsp:txXfrm>
    </dsp:sp>
    <dsp:sp modelId="{E029358B-27C5-476C-9666-55ED019855AD}">
      <dsp:nvSpPr>
        <dsp:cNvPr id="0" name=""/>
        <dsp:cNvSpPr/>
      </dsp:nvSpPr>
      <dsp:spPr>
        <a:xfrm>
          <a:off x="1996424" y="2942896"/>
          <a:ext cx="573616" cy="573616"/>
        </a:xfrm>
        <a:prstGeom prst="ellipse">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DA4F174-D007-46C9-9FB5-B5371B18826E}">
      <dsp:nvSpPr>
        <dsp:cNvPr id="0" name=""/>
        <dsp:cNvSpPr/>
      </dsp:nvSpPr>
      <dsp:spPr>
        <a:xfrm rot="10800000">
          <a:off x="2283232" y="3678202"/>
          <a:ext cx="8495439" cy="1145517"/>
        </a:xfrm>
        <a:prstGeom prst="homePlate">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2949" tIns="76200" rIns="142240" bIns="76200" numCol="1" spcCol="1270" anchor="ctr" anchorCtr="0">
          <a:noAutofit/>
        </a:bodyPr>
        <a:lstStyle/>
        <a:p>
          <a:pPr marL="0" lvl="0" indent="0" algn="l" defTabSz="889000">
            <a:lnSpc>
              <a:spcPct val="90000"/>
            </a:lnSpc>
            <a:spcBef>
              <a:spcPct val="0"/>
            </a:spcBef>
            <a:spcAft>
              <a:spcPct val="35000"/>
            </a:spcAft>
            <a:buNone/>
          </a:pPr>
          <a:r>
            <a:rPr lang="en-US" sz="2000" kern="1200" dirty="0"/>
            <a:t>Legacy: something that is passed down from ancestors or someone who came before. It can be things like money and possessions, or things that influence future ideas, values, heritage, or tradition.</a:t>
          </a:r>
        </a:p>
      </dsp:txBody>
      <dsp:txXfrm rot="10800000">
        <a:off x="2569611" y="3678202"/>
        <a:ext cx="8209060" cy="1145517"/>
      </dsp:txXfrm>
    </dsp:sp>
    <dsp:sp modelId="{A0A9392E-0899-40BC-877A-94D383C3C841}">
      <dsp:nvSpPr>
        <dsp:cNvPr id="0" name=""/>
        <dsp:cNvSpPr/>
      </dsp:nvSpPr>
      <dsp:spPr>
        <a:xfrm>
          <a:off x="1996424" y="3964153"/>
          <a:ext cx="573616" cy="573616"/>
        </a:xfrm>
        <a:prstGeom prst="ellipse">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D50F383-0FD6-AB27-F692-E935B68FB12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en-US"/>
              <a:t>Paul W. Litchfield: An American Industrialist in Arizona</a:t>
            </a:r>
          </a:p>
        </p:txBody>
      </p:sp>
      <p:sp>
        <p:nvSpPr>
          <p:cNvPr id="3" name="Date Placeholder 2">
            <a:extLst>
              <a:ext uri="{FF2B5EF4-FFF2-40B4-BE49-F238E27FC236}">
                <a16:creationId xmlns:a16="http://schemas.microsoft.com/office/drawing/2014/main" id="{D439E086-F2BC-A2BE-D8F0-A368DCF484A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359E115-C020-4B30-A4C6-44002C296A5A}" type="datetimeFigureOut">
              <a:rPr lang="en-US" smtClean="0"/>
              <a:t>11/2/2022</a:t>
            </a:fld>
            <a:endParaRPr lang="en-US"/>
          </a:p>
        </p:txBody>
      </p:sp>
      <p:sp>
        <p:nvSpPr>
          <p:cNvPr id="4" name="Footer Placeholder 3">
            <a:extLst>
              <a:ext uri="{FF2B5EF4-FFF2-40B4-BE49-F238E27FC236}">
                <a16:creationId xmlns:a16="http://schemas.microsoft.com/office/drawing/2014/main" id="{9196040E-6B0C-E9FB-87D0-B2F7492B52E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07CBAC5B-EBB9-DE0E-96A7-DD9CB014D27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DB31850-8A7A-4E62-8EF3-B73349CD981D}" type="slidenum">
              <a:rPr lang="en-US" smtClean="0"/>
              <a:t>‹#›</a:t>
            </a:fld>
            <a:endParaRPr lang="en-US"/>
          </a:p>
        </p:txBody>
      </p:sp>
    </p:spTree>
    <p:extLst>
      <p:ext uri="{BB962C8B-B14F-4D97-AF65-F5344CB8AC3E}">
        <p14:creationId xmlns:p14="http://schemas.microsoft.com/office/powerpoint/2010/main" val="2542840624"/>
      </p:ext>
    </p:extLst>
  </p:cSld>
  <p:clrMap bg1="lt1" tx1="dk1" bg2="lt2" tx2="dk2" accent1="accent1" accent2="accent2" accent3="accent3" accent4="accent4" accent5="accent5" accent6="accent6" hlink="hlink" folHlink="folHlink"/>
  <p:hf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en-US"/>
              <a:t>Paul W. Litchfield: An American Industrialist in Arizona</a:t>
            </a: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66292C-0315-4854-946F-620232CC0161}" type="datetimeFigureOut">
              <a:rPr lang="en-US" smtClean="0"/>
              <a:t>11/2/2022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AAC6222-83D9-4883-94E1-6FB8590B2432}" type="slidenum">
              <a:rPr lang="en-US" smtClean="0"/>
              <a:t>‹#›</a:t>
            </a:fld>
            <a:endParaRPr lang="en-US"/>
          </a:p>
        </p:txBody>
      </p:sp>
    </p:spTree>
    <p:extLst>
      <p:ext uri="{BB962C8B-B14F-4D97-AF65-F5344CB8AC3E}">
        <p14:creationId xmlns:p14="http://schemas.microsoft.com/office/powerpoint/2010/main" val="1280622287"/>
      </p:ext>
    </p:extLst>
  </p:cSld>
  <p:clrMap bg1="lt1" tx1="dk1" bg2="lt2" tx2="dk2" accent1="accent1" accent2="accent2" accent3="accent3" accent4="accent4" accent5="accent5" accent6="accent6" hlink="hlink" folHlink="folHlink"/>
  <p:hf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8" name="Group 7"/>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11/2/2022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dirty="0"/>
              <a:t>11/2/2022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11/2/2022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11/2/2022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11/2/2022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2A54C80-263E-416B-A8E0-580EDEADCBDC}" type="datetimeFigureOut">
              <a:rPr lang="en-US" dirty="0"/>
              <a:t>11/2/2022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11/2/2022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grpSp>
        <p:nvGrpSpPr>
          <p:cNvPr id="8" name="Group 7"/>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11/2/2022</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65" r:id="rId4"/>
    <p:sldLayoutId id="2147483653" r:id="rId5"/>
    <p:sldLayoutId id="2147483654" r:id="rId6"/>
    <p:sldLayoutId id="2147483655" r:id="rId7"/>
    <p:sldLayoutId id="2147483666" r:id="rId8"/>
    <p:sldLayoutId id="2147483657" r:id="rId9"/>
    <p:sldLayoutId id="2147483660" r:id="rId10"/>
    <p:sldLayoutId id="2147483661" r:id="rId11"/>
    <p:sldLayoutId id="2147483662" r:id="rId12"/>
    <p:sldLayoutId id="2147483663" r:id="rId13"/>
    <p:sldLayoutId id="2147483664" r:id="rId14"/>
    <p:sldLayoutId id="2147483667" r:id="rId15"/>
    <p:sldLayoutId id="2147483659"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5.pn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3.xml.rels><?xml version="1.0" encoding="UTF-8" standalone="yes"?>
<Relationships xmlns="http://schemas.openxmlformats.org/package/2006/relationships"><Relationship Id="rId8" Type="http://schemas.openxmlformats.org/officeDocument/2006/relationships/image" Target="../media/image49.jpg"/><Relationship Id="rId3" Type="http://schemas.openxmlformats.org/officeDocument/2006/relationships/image" Target="../media/image45.jpg"/><Relationship Id="rId7" Type="http://schemas.openxmlformats.org/officeDocument/2006/relationships/image" Target="../media/image48.jp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47.jpg"/><Relationship Id="rId5" Type="http://schemas.openxmlformats.org/officeDocument/2006/relationships/image" Target="../media/image46.jpg"/><Relationship Id="rId4" Type="http://schemas.openxmlformats.org/officeDocument/2006/relationships/hyperlink" Target="https://commons.wikimedia.org/wiki/File:Cotton_field_kv24.jpg" TargetMode="External"/></Relationships>
</file>

<file path=ppt/slides/_rels/slide14.xml.rels><?xml version="1.0" encoding="UTF-8" standalone="yes"?>
<Relationships xmlns="http://schemas.openxmlformats.org/package/2006/relationships"><Relationship Id="rId8" Type="http://schemas.openxmlformats.org/officeDocument/2006/relationships/hyperlink" Target="https://www.geograph.org.uk/photo/3000530" TargetMode="External"/><Relationship Id="rId3" Type="http://schemas.openxmlformats.org/officeDocument/2006/relationships/image" Target="../media/image50.jpg"/><Relationship Id="rId7" Type="http://schemas.openxmlformats.org/officeDocument/2006/relationships/image" Target="../media/image52.jp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hyperlink" Target="https://commons.wikimedia.org/wiki/File:Cotton_field_kv24.jpg" TargetMode="External"/><Relationship Id="rId5" Type="http://schemas.openxmlformats.org/officeDocument/2006/relationships/image" Target="../media/image45.jpg"/><Relationship Id="rId10" Type="http://schemas.openxmlformats.org/officeDocument/2006/relationships/image" Target="../media/image53.png"/><Relationship Id="rId4" Type="http://schemas.openxmlformats.org/officeDocument/2006/relationships/image" Target="../media/image51.JPG"/><Relationship Id="rId9" Type="http://schemas.openxmlformats.org/officeDocument/2006/relationships/hyperlink" Target="https://creativecommons.org/licenses/by-sa/3.0/"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16.xml.rels><?xml version="1.0" encoding="UTF-8" standalone="yes"?>
<Relationships xmlns="http://schemas.openxmlformats.org/package/2006/relationships"><Relationship Id="rId3" Type="http://schemas.openxmlformats.org/officeDocument/2006/relationships/image" Target="../media/image55.jpg"/><Relationship Id="rId7" Type="http://schemas.openxmlformats.org/officeDocument/2006/relationships/image" Target="../media/image53.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hyperlink" Target="https://creativecommons.org/licenses/by-nc-nd/3.0/" TargetMode="External"/><Relationship Id="rId5" Type="http://schemas.openxmlformats.org/officeDocument/2006/relationships/hyperlink" Target="https://www.tires-easy.com/blog/deal-alert-july-cooper-tires-rebate-starts-now/" TargetMode="External"/><Relationship Id="rId4" Type="http://schemas.openxmlformats.org/officeDocument/2006/relationships/image" Target="../media/image56.jpg"/></Relationships>
</file>

<file path=ppt/slides/_rels/slide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youtu.be/ouoln07D4UY"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7" Type="http://schemas.openxmlformats.org/officeDocument/2006/relationships/hyperlink" Target="https://creativecommons.org/licenses/by-sa/3.0/" TargetMode="External"/><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hyperlink" Target="https://fr.wikipedia.org/wiki/Fichier:Goodyear_Blimp.jpg" TargetMode="External"/><Relationship Id="rId5" Type="http://schemas.openxmlformats.org/officeDocument/2006/relationships/image" Target="../media/image7.jpg"/><Relationship Id="rId4" Type="http://schemas.openxmlformats.org/officeDocument/2006/relationships/hyperlink" Target="https://www.goodfreephotos.com/other-photos/eagle-goodyear-tires.jpg.php"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s://www.isaaa.org/kc/cropbiotechupdate/article/default.asp?ID=18082" TargetMode="External"/><Relationship Id="rId2" Type="http://schemas.openxmlformats.org/officeDocument/2006/relationships/image" Target="../media/image8.jpg"/><Relationship Id="rId1" Type="http://schemas.openxmlformats.org/officeDocument/2006/relationships/slideLayout" Target="../slideLayouts/slideLayout2.xml"/><Relationship Id="rId5" Type="http://schemas.openxmlformats.org/officeDocument/2006/relationships/hyperlink" Target="https://creativecommons.org/licenses/by-nc-nd/3.0/" TargetMode="Externa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9.jpg"/><Relationship Id="rId7" Type="http://schemas.openxmlformats.org/officeDocument/2006/relationships/hyperlink" Target="https://en.wikipedia.org/wiki/Phoenix_metropolitan_area" TargetMode="External"/><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hyperlink" Target="https://creativecommons.org/licenses/by-sa/3.0/" TargetMode="External"/><Relationship Id="rId10" Type="http://schemas.openxmlformats.org/officeDocument/2006/relationships/image" Target="../media/image13.png"/><Relationship Id="rId4" Type="http://schemas.openxmlformats.org/officeDocument/2006/relationships/hyperlink" Target="https://en.wikipedia.org/wiki/Salt_River_(Arizona)" TargetMode="External"/><Relationship Id="rId9" Type="http://schemas.openxmlformats.org/officeDocument/2006/relationships/image" Target="../media/image12.sv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04C1B2-93A5-74F6-6A28-A211D7886265}"/>
              </a:ext>
            </a:extLst>
          </p:cNvPr>
          <p:cNvSpPr>
            <a:spLocks noGrp="1"/>
          </p:cNvSpPr>
          <p:nvPr>
            <p:ph type="ctrTitle"/>
          </p:nvPr>
        </p:nvSpPr>
        <p:spPr>
          <a:xfrm>
            <a:off x="985968" y="4473225"/>
            <a:ext cx="8288035" cy="1095059"/>
          </a:xfrm>
        </p:spPr>
        <p:txBody>
          <a:bodyPr>
            <a:normAutofit/>
          </a:bodyPr>
          <a:lstStyle/>
          <a:p>
            <a:pPr algn="l"/>
            <a:r>
              <a:rPr lang="en-US" sz="4800"/>
              <a:t>Paul W. Litchfield</a:t>
            </a:r>
          </a:p>
        </p:txBody>
      </p:sp>
      <p:sp>
        <p:nvSpPr>
          <p:cNvPr id="3" name="Subtitle 2">
            <a:extLst>
              <a:ext uri="{FF2B5EF4-FFF2-40B4-BE49-F238E27FC236}">
                <a16:creationId xmlns:a16="http://schemas.microsoft.com/office/drawing/2014/main" id="{3F1B0F08-E726-3926-011B-FD6F8B3BC9CA}"/>
              </a:ext>
            </a:extLst>
          </p:cNvPr>
          <p:cNvSpPr>
            <a:spLocks noGrp="1"/>
          </p:cNvSpPr>
          <p:nvPr>
            <p:ph type="subTitle" idx="1"/>
          </p:nvPr>
        </p:nvSpPr>
        <p:spPr>
          <a:xfrm>
            <a:off x="985968" y="5569874"/>
            <a:ext cx="8288035" cy="471488"/>
          </a:xfrm>
        </p:spPr>
        <p:txBody>
          <a:bodyPr>
            <a:normAutofit fontScale="92500" lnSpcReduction="10000"/>
          </a:bodyPr>
          <a:lstStyle/>
          <a:p>
            <a:pPr algn="l"/>
            <a:r>
              <a:rPr lang="en-US" sz="2800" dirty="0"/>
              <a:t>An American Industrialist in Arizona</a:t>
            </a:r>
          </a:p>
        </p:txBody>
      </p:sp>
      <p:pic>
        <p:nvPicPr>
          <p:cNvPr id="9" name="Picture 8" descr="A person in a suit&#10;&#10;Description automatically generated with medium confidence">
            <a:extLst>
              <a:ext uri="{FF2B5EF4-FFF2-40B4-BE49-F238E27FC236}">
                <a16:creationId xmlns:a16="http://schemas.microsoft.com/office/drawing/2014/main" id="{E15959D8-D059-E175-B08A-AACDC0BC5516}"/>
              </a:ext>
            </a:extLst>
          </p:cNvPr>
          <p:cNvPicPr>
            <a:picLocks noChangeAspect="1"/>
          </p:cNvPicPr>
          <p:nvPr/>
        </p:nvPicPr>
        <p:blipFill rotWithShape="1">
          <a:blip r:embed="rId2"/>
          <a:srcRect r="3106" b="3106"/>
          <a:stretch/>
        </p:blipFill>
        <p:spPr>
          <a:xfrm>
            <a:off x="985969" y="609600"/>
            <a:ext cx="2781138" cy="4246014"/>
          </a:xfrm>
          <a:prstGeom prst="rect">
            <a:avLst/>
          </a:prstGeom>
        </p:spPr>
      </p:pic>
      <p:pic>
        <p:nvPicPr>
          <p:cNvPr id="7" name="Picture 6" descr="A person standing next to a horse and buggy&#10;&#10;Description automatically generated">
            <a:extLst>
              <a:ext uri="{FF2B5EF4-FFF2-40B4-BE49-F238E27FC236}">
                <a16:creationId xmlns:a16="http://schemas.microsoft.com/office/drawing/2014/main" id="{9BEA27DF-39C4-115F-B45F-2EFB16E7C645}"/>
              </a:ext>
            </a:extLst>
          </p:cNvPr>
          <p:cNvPicPr>
            <a:picLocks noChangeAspect="1"/>
          </p:cNvPicPr>
          <p:nvPr/>
        </p:nvPicPr>
        <p:blipFill rotWithShape="1">
          <a:blip r:embed="rId3"/>
          <a:srcRect l="2860" t="39289" r="52604" b="21883"/>
          <a:stretch/>
        </p:blipFill>
        <p:spPr>
          <a:xfrm>
            <a:off x="4391102" y="924838"/>
            <a:ext cx="6262846" cy="3863062"/>
          </a:xfrm>
          <a:prstGeom prst="rect">
            <a:avLst/>
          </a:prstGeom>
        </p:spPr>
      </p:pic>
      <p:pic>
        <p:nvPicPr>
          <p:cNvPr id="11" name="Picture 10">
            <a:extLst>
              <a:ext uri="{FF2B5EF4-FFF2-40B4-BE49-F238E27FC236}">
                <a16:creationId xmlns:a16="http://schemas.microsoft.com/office/drawing/2014/main" id="{991625F6-5358-0651-B15A-B636FDE83D7D}"/>
              </a:ext>
            </a:extLst>
          </p:cNvPr>
          <p:cNvPicPr>
            <a:picLocks noChangeAspect="1"/>
          </p:cNvPicPr>
          <p:nvPr/>
        </p:nvPicPr>
        <p:blipFill>
          <a:blip r:embed="rId4"/>
          <a:stretch>
            <a:fillRect/>
          </a:stretch>
        </p:blipFill>
        <p:spPr>
          <a:xfrm>
            <a:off x="10467656" y="5147193"/>
            <a:ext cx="1237595" cy="1316850"/>
          </a:xfrm>
          <a:prstGeom prst="rect">
            <a:avLst/>
          </a:prstGeom>
        </p:spPr>
      </p:pic>
    </p:spTree>
    <p:extLst>
      <p:ext uri="{BB962C8B-B14F-4D97-AF65-F5344CB8AC3E}">
        <p14:creationId xmlns:p14="http://schemas.microsoft.com/office/powerpoint/2010/main" val="8853268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D44F9-E080-7827-051D-3C4CA41BBFB0}"/>
              </a:ext>
            </a:extLst>
          </p:cNvPr>
          <p:cNvSpPr>
            <a:spLocks noGrp="1"/>
          </p:cNvSpPr>
          <p:nvPr>
            <p:ph type="title"/>
          </p:nvPr>
        </p:nvSpPr>
        <p:spPr>
          <a:xfrm>
            <a:off x="220134" y="266867"/>
            <a:ext cx="10536766" cy="736433"/>
          </a:xfrm>
        </p:spPr>
        <p:txBody>
          <a:bodyPr>
            <a:normAutofit fontScale="90000"/>
          </a:bodyPr>
          <a:lstStyle/>
          <a:p>
            <a:r>
              <a:rPr lang="en-US" dirty="0"/>
              <a:t>Paul W. Litchfield: An American Industrialist in Arizona</a:t>
            </a:r>
          </a:p>
        </p:txBody>
      </p:sp>
      <p:pic>
        <p:nvPicPr>
          <p:cNvPr id="4" name="Picture 3">
            <a:extLst>
              <a:ext uri="{FF2B5EF4-FFF2-40B4-BE49-F238E27FC236}">
                <a16:creationId xmlns:a16="http://schemas.microsoft.com/office/drawing/2014/main" id="{90B1921E-D213-611F-2150-5182BE87E9CA}"/>
              </a:ext>
            </a:extLst>
          </p:cNvPr>
          <p:cNvPicPr>
            <a:picLocks noChangeAspect="1"/>
          </p:cNvPicPr>
          <p:nvPr/>
        </p:nvPicPr>
        <p:blipFill>
          <a:blip r:embed="rId2"/>
          <a:stretch>
            <a:fillRect/>
          </a:stretch>
        </p:blipFill>
        <p:spPr>
          <a:xfrm>
            <a:off x="10553700" y="5226168"/>
            <a:ext cx="1231899" cy="1313124"/>
          </a:xfrm>
          <a:prstGeom prst="rect">
            <a:avLst/>
          </a:prstGeom>
        </p:spPr>
      </p:pic>
      <p:sp>
        <p:nvSpPr>
          <p:cNvPr id="5" name="Title 1">
            <a:extLst>
              <a:ext uri="{FF2B5EF4-FFF2-40B4-BE49-F238E27FC236}">
                <a16:creationId xmlns:a16="http://schemas.microsoft.com/office/drawing/2014/main" id="{253864B2-9EA7-6B96-C6F8-708AE33CAFF4}"/>
              </a:ext>
            </a:extLst>
          </p:cNvPr>
          <p:cNvSpPr txBox="1">
            <a:spLocks/>
          </p:cNvSpPr>
          <p:nvPr/>
        </p:nvSpPr>
        <p:spPr>
          <a:xfrm>
            <a:off x="220134" y="1003300"/>
            <a:ext cx="2605693" cy="619043"/>
          </a:xfrm>
          <a:prstGeom prst="rect">
            <a:avLst/>
          </a:prstGeom>
        </p:spPr>
        <p:txBody>
          <a:bodyPr vert="horz" lIns="91440" tIns="45720" rIns="91440" bIns="45720" rtlCol="0" anchor="t">
            <a:normAutofit fontScale="975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800" dirty="0"/>
              <a:t>Vocabulary</a:t>
            </a:r>
          </a:p>
        </p:txBody>
      </p:sp>
      <p:graphicFrame>
        <p:nvGraphicFramePr>
          <p:cNvPr id="9" name="Content Placeholder 8">
            <a:extLst>
              <a:ext uri="{FF2B5EF4-FFF2-40B4-BE49-F238E27FC236}">
                <a16:creationId xmlns:a16="http://schemas.microsoft.com/office/drawing/2014/main" id="{BAAC3AC8-E8BB-6D1B-E058-70228701B137}"/>
              </a:ext>
            </a:extLst>
          </p:cNvPr>
          <p:cNvGraphicFramePr>
            <a:graphicFrameLocks noGrp="1"/>
          </p:cNvGraphicFramePr>
          <p:nvPr>
            <p:ph idx="1"/>
            <p:extLst>
              <p:ext uri="{D42A27DB-BD31-4B8C-83A1-F6EECF244321}">
                <p14:modId xmlns:p14="http://schemas.microsoft.com/office/powerpoint/2010/main" val="2286236951"/>
              </p:ext>
            </p:extLst>
          </p:nvPr>
        </p:nvGraphicFramePr>
        <p:xfrm>
          <a:off x="-886757" y="1622343"/>
          <a:ext cx="11923058" cy="47494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139497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D44F9-E080-7827-051D-3C4CA41BBFB0}"/>
              </a:ext>
            </a:extLst>
          </p:cNvPr>
          <p:cNvSpPr>
            <a:spLocks noGrp="1"/>
          </p:cNvSpPr>
          <p:nvPr>
            <p:ph type="title"/>
          </p:nvPr>
        </p:nvSpPr>
        <p:spPr>
          <a:xfrm>
            <a:off x="220134" y="266867"/>
            <a:ext cx="10930466" cy="1053059"/>
          </a:xfrm>
        </p:spPr>
        <p:txBody>
          <a:bodyPr>
            <a:normAutofit fontScale="90000"/>
          </a:bodyPr>
          <a:lstStyle/>
          <a:p>
            <a:r>
              <a:rPr lang="en-US" dirty="0"/>
              <a:t>Paul W. Litchfield: An American Industrialist in Arizona</a:t>
            </a:r>
          </a:p>
        </p:txBody>
      </p:sp>
      <p:pic>
        <p:nvPicPr>
          <p:cNvPr id="4" name="Picture 3">
            <a:extLst>
              <a:ext uri="{FF2B5EF4-FFF2-40B4-BE49-F238E27FC236}">
                <a16:creationId xmlns:a16="http://schemas.microsoft.com/office/drawing/2014/main" id="{90B1921E-D213-611F-2150-5182BE87E9CA}"/>
              </a:ext>
            </a:extLst>
          </p:cNvPr>
          <p:cNvPicPr>
            <a:picLocks noChangeAspect="1"/>
          </p:cNvPicPr>
          <p:nvPr/>
        </p:nvPicPr>
        <p:blipFill>
          <a:blip r:embed="rId2"/>
          <a:stretch>
            <a:fillRect/>
          </a:stretch>
        </p:blipFill>
        <p:spPr>
          <a:xfrm>
            <a:off x="10517949" y="5295900"/>
            <a:ext cx="1166480" cy="1243391"/>
          </a:xfrm>
          <a:prstGeom prst="rect">
            <a:avLst/>
          </a:prstGeom>
        </p:spPr>
      </p:pic>
      <p:sp>
        <p:nvSpPr>
          <p:cNvPr id="5" name="Title 1">
            <a:extLst>
              <a:ext uri="{FF2B5EF4-FFF2-40B4-BE49-F238E27FC236}">
                <a16:creationId xmlns:a16="http://schemas.microsoft.com/office/drawing/2014/main" id="{253864B2-9EA7-6B96-C6F8-708AE33CAFF4}"/>
              </a:ext>
            </a:extLst>
          </p:cNvPr>
          <p:cNvSpPr txBox="1">
            <a:spLocks/>
          </p:cNvSpPr>
          <p:nvPr/>
        </p:nvSpPr>
        <p:spPr>
          <a:xfrm>
            <a:off x="220134" y="967974"/>
            <a:ext cx="2822358" cy="703903"/>
          </a:xfrm>
          <a:prstGeom prst="rect">
            <a:avLst/>
          </a:prstGeom>
        </p:spPr>
        <p:txBody>
          <a:bodyPr vert="horz" lIns="91440" tIns="45720" rIns="91440" bIns="45720" rtlCol="0" anchor="t">
            <a:normAutofit fontScale="975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800" dirty="0"/>
              <a:t>Vocabulary</a:t>
            </a:r>
          </a:p>
        </p:txBody>
      </p:sp>
      <p:graphicFrame>
        <p:nvGraphicFramePr>
          <p:cNvPr id="14" name="Content Placeholder 13">
            <a:extLst>
              <a:ext uri="{FF2B5EF4-FFF2-40B4-BE49-F238E27FC236}">
                <a16:creationId xmlns:a16="http://schemas.microsoft.com/office/drawing/2014/main" id="{3C6653EA-CE52-20FB-9563-6B15E05C0C10}"/>
              </a:ext>
            </a:extLst>
          </p:cNvPr>
          <p:cNvGraphicFramePr>
            <a:graphicFrameLocks noGrp="1"/>
          </p:cNvGraphicFramePr>
          <p:nvPr>
            <p:ph idx="1"/>
            <p:extLst>
              <p:ext uri="{D42A27DB-BD31-4B8C-83A1-F6EECF244321}">
                <p14:modId xmlns:p14="http://schemas.microsoft.com/office/powerpoint/2010/main" val="2791634619"/>
              </p:ext>
            </p:extLst>
          </p:nvPr>
        </p:nvGraphicFramePr>
        <p:xfrm>
          <a:off x="-1035024" y="1803400"/>
          <a:ext cx="11957023" cy="41929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807389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D44F9-E080-7827-051D-3C4CA41BBFB0}"/>
              </a:ext>
            </a:extLst>
          </p:cNvPr>
          <p:cNvSpPr>
            <a:spLocks noGrp="1"/>
          </p:cNvSpPr>
          <p:nvPr>
            <p:ph type="title"/>
          </p:nvPr>
        </p:nvSpPr>
        <p:spPr>
          <a:xfrm>
            <a:off x="220134" y="266867"/>
            <a:ext cx="10816166" cy="812633"/>
          </a:xfrm>
        </p:spPr>
        <p:txBody>
          <a:bodyPr>
            <a:normAutofit fontScale="90000"/>
          </a:bodyPr>
          <a:lstStyle/>
          <a:p>
            <a:r>
              <a:rPr lang="en-US" dirty="0"/>
              <a:t>Paul W. Litchfield: An American Industrialist in Arizona</a:t>
            </a:r>
          </a:p>
        </p:txBody>
      </p:sp>
      <p:graphicFrame>
        <p:nvGraphicFramePr>
          <p:cNvPr id="6" name="Content Placeholder 5">
            <a:extLst>
              <a:ext uri="{FF2B5EF4-FFF2-40B4-BE49-F238E27FC236}">
                <a16:creationId xmlns:a16="http://schemas.microsoft.com/office/drawing/2014/main" id="{8D14E8C3-D7AF-F1B0-45C5-78D11BC08972}"/>
              </a:ext>
            </a:extLst>
          </p:cNvPr>
          <p:cNvGraphicFramePr>
            <a:graphicFrameLocks noGrp="1"/>
          </p:cNvGraphicFramePr>
          <p:nvPr>
            <p:ph idx="1"/>
            <p:extLst>
              <p:ext uri="{D42A27DB-BD31-4B8C-83A1-F6EECF244321}">
                <p14:modId xmlns:p14="http://schemas.microsoft.com/office/powerpoint/2010/main" val="3961162073"/>
              </p:ext>
            </p:extLst>
          </p:nvPr>
        </p:nvGraphicFramePr>
        <p:xfrm>
          <a:off x="-1343532" y="1560418"/>
          <a:ext cx="12775097" cy="482538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a:extLst>
              <a:ext uri="{FF2B5EF4-FFF2-40B4-BE49-F238E27FC236}">
                <a16:creationId xmlns:a16="http://schemas.microsoft.com/office/drawing/2014/main" id="{90B1921E-D213-611F-2150-5182BE87E9CA}"/>
              </a:ext>
            </a:extLst>
          </p:cNvPr>
          <p:cNvPicPr>
            <a:picLocks noChangeAspect="1"/>
          </p:cNvPicPr>
          <p:nvPr/>
        </p:nvPicPr>
        <p:blipFill>
          <a:blip r:embed="rId7"/>
          <a:stretch>
            <a:fillRect/>
          </a:stretch>
        </p:blipFill>
        <p:spPr>
          <a:xfrm>
            <a:off x="10597399" y="5310130"/>
            <a:ext cx="1153131" cy="1229162"/>
          </a:xfrm>
          <a:prstGeom prst="rect">
            <a:avLst/>
          </a:prstGeom>
        </p:spPr>
      </p:pic>
      <p:sp>
        <p:nvSpPr>
          <p:cNvPr id="5" name="Title 1">
            <a:extLst>
              <a:ext uri="{FF2B5EF4-FFF2-40B4-BE49-F238E27FC236}">
                <a16:creationId xmlns:a16="http://schemas.microsoft.com/office/drawing/2014/main" id="{253864B2-9EA7-6B96-C6F8-708AE33CAFF4}"/>
              </a:ext>
            </a:extLst>
          </p:cNvPr>
          <p:cNvSpPr txBox="1">
            <a:spLocks/>
          </p:cNvSpPr>
          <p:nvPr/>
        </p:nvSpPr>
        <p:spPr>
          <a:xfrm>
            <a:off x="220134" y="914088"/>
            <a:ext cx="2820521" cy="646330"/>
          </a:xfrm>
          <a:prstGeom prst="rect">
            <a:avLst/>
          </a:prstGeom>
        </p:spPr>
        <p:txBody>
          <a:bodyPr vert="horz" lIns="91440" tIns="45720" rIns="91440" bIns="45720" rtlCol="0" anchor="t">
            <a:normAutofit fontScale="975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800" dirty="0"/>
              <a:t>Vocabulary</a:t>
            </a:r>
          </a:p>
        </p:txBody>
      </p:sp>
    </p:spTree>
    <p:extLst>
      <p:ext uri="{BB962C8B-B14F-4D97-AF65-F5344CB8AC3E}">
        <p14:creationId xmlns:p14="http://schemas.microsoft.com/office/powerpoint/2010/main" val="12194338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D44F9-E080-7827-051D-3C4CA41BBFB0}"/>
              </a:ext>
            </a:extLst>
          </p:cNvPr>
          <p:cNvSpPr>
            <a:spLocks noGrp="1"/>
          </p:cNvSpPr>
          <p:nvPr>
            <p:ph type="title"/>
          </p:nvPr>
        </p:nvSpPr>
        <p:spPr>
          <a:xfrm>
            <a:off x="220134" y="266867"/>
            <a:ext cx="11476566" cy="1053059"/>
          </a:xfrm>
        </p:spPr>
        <p:txBody>
          <a:bodyPr>
            <a:normAutofit/>
          </a:bodyPr>
          <a:lstStyle/>
          <a:p>
            <a:r>
              <a:rPr lang="en-US" sz="3200" dirty="0"/>
              <a:t>Paul W. Litchfield: An American Industrialist in Arizona</a:t>
            </a:r>
          </a:p>
        </p:txBody>
      </p:sp>
      <p:pic>
        <p:nvPicPr>
          <p:cNvPr id="4" name="Picture 3">
            <a:extLst>
              <a:ext uri="{FF2B5EF4-FFF2-40B4-BE49-F238E27FC236}">
                <a16:creationId xmlns:a16="http://schemas.microsoft.com/office/drawing/2014/main" id="{90B1921E-D213-611F-2150-5182BE87E9CA}"/>
              </a:ext>
            </a:extLst>
          </p:cNvPr>
          <p:cNvPicPr>
            <a:picLocks noChangeAspect="1"/>
          </p:cNvPicPr>
          <p:nvPr/>
        </p:nvPicPr>
        <p:blipFill>
          <a:blip r:embed="rId2"/>
          <a:stretch>
            <a:fillRect/>
          </a:stretch>
        </p:blipFill>
        <p:spPr>
          <a:xfrm>
            <a:off x="10664326" y="5310284"/>
            <a:ext cx="1163321" cy="1240024"/>
          </a:xfrm>
          <a:prstGeom prst="rect">
            <a:avLst/>
          </a:prstGeom>
        </p:spPr>
      </p:pic>
      <p:sp>
        <p:nvSpPr>
          <p:cNvPr id="5" name="Title 1">
            <a:extLst>
              <a:ext uri="{FF2B5EF4-FFF2-40B4-BE49-F238E27FC236}">
                <a16:creationId xmlns:a16="http://schemas.microsoft.com/office/drawing/2014/main" id="{253864B2-9EA7-6B96-C6F8-708AE33CAFF4}"/>
              </a:ext>
            </a:extLst>
          </p:cNvPr>
          <p:cNvSpPr txBox="1">
            <a:spLocks/>
          </p:cNvSpPr>
          <p:nvPr/>
        </p:nvSpPr>
        <p:spPr>
          <a:xfrm>
            <a:off x="2331720" y="1712476"/>
            <a:ext cx="2083427" cy="536761"/>
          </a:xfrm>
          <a:prstGeom prst="rect">
            <a:avLst/>
          </a:prstGeom>
        </p:spPr>
        <p:txBody>
          <a:bodyPr vert="horz" lIns="91440" tIns="45720" rIns="91440" bIns="45720" rtlCol="0" anchor="t">
            <a:normAutofit fontScale="90000" lnSpcReduction="1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dirty="0"/>
          </a:p>
        </p:txBody>
      </p:sp>
      <p:pic>
        <p:nvPicPr>
          <p:cNvPr id="17" name="Picture 16" descr="A picture containing plant&#10;&#10;Description automatically generated">
            <a:extLst>
              <a:ext uri="{FF2B5EF4-FFF2-40B4-BE49-F238E27FC236}">
                <a16:creationId xmlns:a16="http://schemas.microsoft.com/office/drawing/2014/main" id="{9B47BCC2-E84D-0DC1-3CC7-02A7E6460C1B}"/>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4855402" y="3051210"/>
            <a:ext cx="2264866" cy="2018967"/>
          </a:xfrm>
          <a:prstGeom prst="flowChartConnector">
            <a:avLst/>
          </a:prstGeom>
        </p:spPr>
      </p:pic>
      <p:pic>
        <p:nvPicPr>
          <p:cNvPr id="25" name="Content Placeholder 24" descr="Cows on a mountains pasture">
            <a:extLst>
              <a:ext uri="{FF2B5EF4-FFF2-40B4-BE49-F238E27FC236}">
                <a16:creationId xmlns:a16="http://schemas.microsoft.com/office/drawing/2014/main" id="{E9133A4A-E086-DB3C-B131-E775C12CBADC}"/>
              </a:ext>
            </a:extLst>
          </p:cNvPr>
          <p:cNvPicPr>
            <a:picLocks noGrp="1" noChangeAspect="1"/>
          </p:cNvPicPr>
          <p:nvPr>
            <p:ph idx="1"/>
          </p:nvPr>
        </p:nvPicPr>
        <p:blipFill>
          <a:blip r:embed="rId5"/>
          <a:stretch>
            <a:fillRect/>
          </a:stretch>
        </p:blipFill>
        <p:spPr>
          <a:xfrm>
            <a:off x="2520031" y="2992086"/>
            <a:ext cx="2121434" cy="2018967"/>
          </a:xfrm>
          <a:prstGeom prst="flowChartConnector">
            <a:avLst/>
          </a:prstGeom>
        </p:spPr>
      </p:pic>
      <p:pic>
        <p:nvPicPr>
          <p:cNvPr id="27" name="Picture 26" descr="Copper rod wires">
            <a:extLst>
              <a:ext uri="{FF2B5EF4-FFF2-40B4-BE49-F238E27FC236}">
                <a16:creationId xmlns:a16="http://schemas.microsoft.com/office/drawing/2014/main" id="{86334D65-B822-1A8E-B5CC-644ADC3DDEF4}"/>
              </a:ext>
            </a:extLst>
          </p:cNvPr>
          <p:cNvPicPr>
            <a:picLocks noChangeAspect="1"/>
          </p:cNvPicPr>
          <p:nvPr/>
        </p:nvPicPr>
        <p:blipFill>
          <a:blip r:embed="rId6"/>
          <a:stretch>
            <a:fillRect/>
          </a:stretch>
        </p:blipFill>
        <p:spPr>
          <a:xfrm>
            <a:off x="220133" y="3048331"/>
            <a:ext cx="2103989" cy="1989929"/>
          </a:xfrm>
          <a:prstGeom prst="flowChartConnector">
            <a:avLst/>
          </a:prstGeom>
        </p:spPr>
      </p:pic>
      <p:pic>
        <p:nvPicPr>
          <p:cNvPr id="29" name="Picture 28" descr="Stack of citrus fruits cut in half">
            <a:extLst>
              <a:ext uri="{FF2B5EF4-FFF2-40B4-BE49-F238E27FC236}">
                <a16:creationId xmlns:a16="http://schemas.microsoft.com/office/drawing/2014/main" id="{D9521810-3133-3BF2-E709-0DCFA067D084}"/>
              </a:ext>
            </a:extLst>
          </p:cNvPr>
          <p:cNvPicPr>
            <a:picLocks noChangeAspect="1"/>
          </p:cNvPicPr>
          <p:nvPr/>
        </p:nvPicPr>
        <p:blipFill>
          <a:blip r:embed="rId7"/>
          <a:stretch>
            <a:fillRect/>
          </a:stretch>
        </p:blipFill>
        <p:spPr>
          <a:xfrm>
            <a:off x="7317458" y="3029042"/>
            <a:ext cx="2064246" cy="2064246"/>
          </a:xfrm>
          <a:prstGeom prst="flowChartConnector">
            <a:avLst/>
          </a:prstGeom>
        </p:spPr>
      </p:pic>
      <p:pic>
        <p:nvPicPr>
          <p:cNvPr id="31" name="Picture 30" descr="Cactus in desert">
            <a:extLst>
              <a:ext uri="{FF2B5EF4-FFF2-40B4-BE49-F238E27FC236}">
                <a16:creationId xmlns:a16="http://schemas.microsoft.com/office/drawing/2014/main" id="{925BB522-ED9B-597B-1BED-D7FCDDD827F7}"/>
              </a:ext>
            </a:extLst>
          </p:cNvPr>
          <p:cNvPicPr>
            <a:picLocks noChangeAspect="1"/>
          </p:cNvPicPr>
          <p:nvPr/>
        </p:nvPicPr>
        <p:blipFill rotWithShape="1">
          <a:blip r:embed="rId8"/>
          <a:srcRect l="22321" t="-1245" r="18439" b="2113"/>
          <a:stretch/>
        </p:blipFill>
        <p:spPr>
          <a:xfrm>
            <a:off x="9578894" y="2992086"/>
            <a:ext cx="2146927" cy="2073384"/>
          </a:xfrm>
          <a:prstGeom prst="flowChartConnector">
            <a:avLst/>
          </a:prstGeom>
        </p:spPr>
      </p:pic>
      <p:sp>
        <p:nvSpPr>
          <p:cNvPr id="33" name="TextBox 32">
            <a:extLst>
              <a:ext uri="{FF2B5EF4-FFF2-40B4-BE49-F238E27FC236}">
                <a16:creationId xmlns:a16="http://schemas.microsoft.com/office/drawing/2014/main" id="{BD4307EC-D43B-976C-5DC9-195BD3F465D6}"/>
              </a:ext>
            </a:extLst>
          </p:cNvPr>
          <p:cNvSpPr txBox="1"/>
          <p:nvPr/>
        </p:nvSpPr>
        <p:spPr>
          <a:xfrm>
            <a:off x="484589" y="2471577"/>
            <a:ext cx="1378143" cy="369218"/>
          </a:xfrm>
          <a:prstGeom prst="rect">
            <a:avLst/>
          </a:prstGeom>
          <a:noFill/>
        </p:spPr>
        <p:txBody>
          <a:bodyPr wrap="square" rtlCol="0">
            <a:spAutoFit/>
          </a:bodyPr>
          <a:lstStyle/>
          <a:p>
            <a:pPr algn="ctr"/>
            <a:r>
              <a:rPr lang="en-US" dirty="0"/>
              <a:t>COPPER</a:t>
            </a:r>
          </a:p>
        </p:txBody>
      </p:sp>
      <p:sp>
        <p:nvSpPr>
          <p:cNvPr id="34" name="TextBox 33">
            <a:extLst>
              <a:ext uri="{FF2B5EF4-FFF2-40B4-BE49-F238E27FC236}">
                <a16:creationId xmlns:a16="http://schemas.microsoft.com/office/drawing/2014/main" id="{94D1365A-25C8-E7E9-6CDF-359AC9A0E864}"/>
              </a:ext>
            </a:extLst>
          </p:cNvPr>
          <p:cNvSpPr txBox="1"/>
          <p:nvPr/>
        </p:nvSpPr>
        <p:spPr>
          <a:xfrm>
            <a:off x="2891676" y="2457178"/>
            <a:ext cx="1378143" cy="369218"/>
          </a:xfrm>
          <a:prstGeom prst="rect">
            <a:avLst/>
          </a:prstGeom>
          <a:noFill/>
        </p:spPr>
        <p:txBody>
          <a:bodyPr wrap="square" rtlCol="0">
            <a:spAutoFit/>
          </a:bodyPr>
          <a:lstStyle/>
          <a:p>
            <a:pPr algn="ctr"/>
            <a:r>
              <a:rPr lang="en-US" dirty="0"/>
              <a:t>CATTLE</a:t>
            </a:r>
          </a:p>
        </p:txBody>
      </p:sp>
      <p:sp>
        <p:nvSpPr>
          <p:cNvPr id="35" name="TextBox 34">
            <a:extLst>
              <a:ext uri="{FF2B5EF4-FFF2-40B4-BE49-F238E27FC236}">
                <a16:creationId xmlns:a16="http://schemas.microsoft.com/office/drawing/2014/main" id="{AC13C377-FBD4-A5C4-8315-CAE202F22777}"/>
              </a:ext>
            </a:extLst>
          </p:cNvPr>
          <p:cNvSpPr txBox="1"/>
          <p:nvPr/>
        </p:nvSpPr>
        <p:spPr>
          <a:xfrm>
            <a:off x="5298763" y="2437964"/>
            <a:ext cx="1378143" cy="369218"/>
          </a:xfrm>
          <a:prstGeom prst="rect">
            <a:avLst/>
          </a:prstGeom>
          <a:noFill/>
        </p:spPr>
        <p:txBody>
          <a:bodyPr wrap="square" rtlCol="0">
            <a:spAutoFit/>
          </a:bodyPr>
          <a:lstStyle/>
          <a:p>
            <a:pPr algn="ctr"/>
            <a:r>
              <a:rPr lang="en-US" dirty="0"/>
              <a:t>COTTON</a:t>
            </a:r>
          </a:p>
        </p:txBody>
      </p:sp>
      <p:sp>
        <p:nvSpPr>
          <p:cNvPr id="36" name="TextBox 35">
            <a:extLst>
              <a:ext uri="{FF2B5EF4-FFF2-40B4-BE49-F238E27FC236}">
                <a16:creationId xmlns:a16="http://schemas.microsoft.com/office/drawing/2014/main" id="{C26745E9-043C-BB27-2D41-66555229F6FF}"/>
              </a:ext>
            </a:extLst>
          </p:cNvPr>
          <p:cNvSpPr txBox="1"/>
          <p:nvPr/>
        </p:nvSpPr>
        <p:spPr>
          <a:xfrm>
            <a:off x="7660509" y="2431373"/>
            <a:ext cx="1378143" cy="369218"/>
          </a:xfrm>
          <a:prstGeom prst="rect">
            <a:avLst/>
          </a:prstGeom>
          <a:noFill/>
        </p:spPr>
        <p:txBody>
          <a:bodyPr wrap="square" rtlCol="0">
            <a:spAutoFit/>
          </a:bodyPr>
          <a:lstStyle/>
          <a:p>
            <a:pPr algn="ctr"/>
            <a:r>
              <a:rPr lang="en-US" dirty="0"/>
              <a:t>CITRUS</a:t>
            </a:r>
          </a:p>
        </p:txBody>
      </p:sp>
      <p:sp>
        <p:nvSpPr>
          <p:cNvPr id="37" name="TextBox 36">
            <a:extLst>
              <a:ext uri="{FF2B5EF4-FFF2-40B4-BE49-F238E27FC236}">
                <a16:creationId xmlns:a16="http://schemas.microsoft.com/office/drawing/2014/main" id="{91526622-0299-E2FB-8B64-1AB2313FC80C}"/>
              </a:ext>
            </a:extLst>
          </p:cNvPr>
          <p:cNvSpPr txBox="1"/>
          <p:nvPr/>
        </p:nvSpPr>
        <p:spPr>
          <a:xfrm>
            <a:off x="9975254" y="2437964"/>
            <a:ext cx="1378143" cy="369218"/>
          </a:xfrm>
          <a:prstGeom prst="rect">
            <a:avLst/>
          </a:prstGeom>
          <a:noFill/>
        </p:spPr>
        <p:txBody>
          <a:bodyPr wrap="square" rtlCol="0">
            <a:spAutoFit/>
          </a:bodyPr>
          <a:lstStyle/>
          <a:p>
            <a:pPr algn="ctr"/>
            <a:r>
              <a:rPr lang="en-US" dirty="0"/>
              <a:t>CLIMATE</a:t>
            </a:r>
          </a:p>
        </p:txBody>
      </p:sp>
      <p:sp>
        <p:nvSpPr>
          <p:cNvPr id="3" name="TextBox 2">
            <a:extLst>
              <a:ext uri="{FF2B5EF4-FFF2-40B4-BE49-F238E27FC236}">
                <a16:creationId xmlns:a16="http://schemas.microsoft.com/office/drawing/2014/main" id="{01C282D7-29A3-4FF3-8FAE-A427DC81BAA6}"/>
              </a:ext>
            </a:extLst>
          </p:cNvPr>
          <p:cNvSpPr txBox="1"/>
          <p:nvPr/>
        </p:nvSpPr>
        <p:spPr>
          <a:xfrm>
            <a:off x="290320" y="1050408"/>
            <a:ext cx="2083427" cy="477054"/>
          </a:xfrm>
          <a:prstGeom prst="rect">
            <a:avLst/>
          </a:prstGeom>
          <a:noFill/>
        </p:spPr>
        <p:txBody>
          <a:bodyPr wrap="square" rtlCol="0">
            <a:spAutoFit/>
          </a:bodyPr>
          <a:lstStyle/>
          <a:p>
            <a:r>
              <a:rPr lang="en-US" sz="2500" dirty="0">
                <a:solidFill>
                  <a:schemeClr val="accent2">
                    <a:lumMod val="60000"/>
                    <a:lumOff val="40000"/>
                  </a:schemeClr>
                </a:solidFill>
              </a:rPr>
              <a:t>Warm up</a:t>
            </a:r>
          </a:p>
        </p:txBody>
      </p:sp>
    </p:spTree>
    <p:extLst>
      <p:ext uri="{BB962C8B-B14F-4D97-AF65-F5344CB8AC3E}">
        <p14:creationId xmlns:p14="http://schemas.microsoft.com/office/powerpoint/2010/main" val="3071457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p:bldP spid="35" grpId="0"/>
      <p:bldP spid="36" grpId="0"/>
      <p:bldP spid="3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D44F9-E080-7827-051D-3C4CA41BBFB0}"/>
              </a:ext>
            </a:extLst>
          </p:cNvPr>
          <p:cNvSpPr>
            <a:spLocks noGrp="1"/>
          </p:cNvSpPr>
          <p:nvPr>
            <p:ph type="title"/>
          </p:nvPr>
        </p:nvSpPr>
        <p:spPr>
          <a:xfrm>
            <a:off x="220134" y="266868"/>
            <a:ext cx="10600266" cy="780686"/>
          </a:xfrm>
        </p:spPr>
        <p:txBody>
          <a:bodyPr>
            <a:normAutofit fontScale="90000"/>
          </a:bodyPr>
          <a:lstStyle/>
          <a:p>
            <a:r>
              <a:rPr lang="en-US" dirty="0"/>
              <a:t>Paul W. Litchfield: An American Industrialist in Arizona</a:t>
            </a:r>
          </a:p>
        </p:txBody>
      </p:sp>
      <p:pic>
        <p:nvPicPr>
          <p:cNvPr id="4" name="Picture 3">
            <a:extLst>
              <a:ext uri="{FF2B5EF4-FFF2-40B4-BE49-F238E27FC236}">
                <a16:creationId xmlns:a16="http://schemas.microsoft.com/office/drawing/2014/main" id="{90B1921E-D213-611F-2150-5182BE87E9CA}"/>
              </a:ext>
            </a:extLst>
          </p:cNvPr>
          <p:cNvPicPr>
            <a:picLocks noChangeAspect="1"/>
          </p:cNvPicPr>
          <p:nvPr/>
        </p:nvPicPr>
        <p:blipFill>
          <a:blip r:embed="rId2"/>
          <a:stretch>
            <a:fillRect/>
          </a:stretch>
        </p:blipFill>
        <p:spPr>
          <a:xfrm>
            <a:off x="10664326" y="5310284"/>
            <a:ext cx="1163321" cy="1240024"/>
          </a:xfrm>
          <a:prstGeom prst="rect">
            <a:avLst/>
          </a:prstGeom>
        </p:spPr>
      </p:pic>
      <p:sp>
        <p:nvSpPr>
          <p:cNvPr id="5" name="Title 1">
            <a:extLst>
              <a:ext uri="{FF2B5EF4-FFF2-40B4-BE49-F238E27FC236}">
                <a16:creationId xmlns:a16="http://schemas.microsoft.com/office/drawing/2014/main" id="{253864B2-9EA7-6B96-C6F8-708AE33CAFF4}"/>
              </a:ext>
            </a:extLst>
          </p:cNvPr>
          <p:cNvSpPr txBox="1">
            <a:spLocks/>
          </p:cNvSpPr>
          <p:nvPr/>
        </p:nvSpPr>
        <p:spPr>
          <a:xfrm>
            <a:off x="220134" y="1319926"/>
            <a:ext cx="4115003" cy="597009"/>
          </a:xfrm>
          <a:prstGeom prst="rect">
            <a:avLst/>
          </a:prstGeom>
        </p:spPr>
        <p:txBody>
          <a:bodyPr vert="horz" lIns="91440" tIns="45720" rIns="91440" bIns="45720" rtlCol="0" anchor="t">
            <a:normAutofit fontScale="97500" lnSpcReduction="1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dirty="0"/>
          </a:p>
        </p:txBody>
      </p:sp>
      <p:pic>
        <p:nvPicPr>
          <p:cNvPr id="9" name="Content Placeholder 8" descr="A picture containing indoor, white&#10;&#10;Description automatically generated">
            <a:extLst>
              <a:ext uri="{FF2B5EF4-FFF2-40B4-BE49-F238E27FC236}">
                <a16:creationId xmlns:a16="http://schemas.microsoft.com/office/drawing/2014/main" id="{E3A8D719-1F94-356C-19C7-E19940C4450F}"/>
              </a:ext>
            </a:extLst>
          </p:cNvPr>
          <p:cNvPicPr>
            <a:picLocks noGrp="1" noChangeAspect="1"/>
          </p:cNvPicPr>
          <p:nvPr>
            <p:ph idx="1"/>
          </p:nvPr>
        </p:nvPicPr>
        <p:blipFill>
          <a:blip r:embed="rId3"/>
          <a:stretch>
            <a:fillRect/>
          </a:stretch>
        </p:blipFill>
        <p:spPr>
          <a:xfrm>
            <a:off x="8302295" y="1444851"/>
            <a:ext cx="2126021" cy="1417347"/>
          </a:xfrm>
        </p:spPr>
      </p:pic>
      <p:pic>
        <p:nvPicPr>
          <p:cNvPr id="11" name="Picture 10" descr="A yellow flower with red spots&#10;&#10;Description automatically generated with medium confidence">
            <a:extLst>
              <a:ext uri="{FF2B5EF4-FFF2-40B4-BE49-F238E27FC236}">
                <a16:creationId xmlns:a16="http://schemas.microsoft.com/office/drawing/2014/main" id="{FF9B3853-98AE-EBE6-6E01-8FECD60F321E}"/>
              </a:ext>
            </a:extLst>
          </p:cNvPr>
          <p:cNvPicPr>
            <a:picLocks noChangeAspect="1"/>
          </p:cNvPicPr>
          <p:nvPr/>
        </p:nvPicPr>
        <p:blipFill>
          <a:blip r:embed="rId4"/>
          <a:stretch>
            <a:fillRect/>
          </a:stretch>
        </p:blipFill>
        <p:spPr>
          <a:xfrm>
            <a:off x="6318715" y="1432299"/>
            <a:ext cx="1792946" cy="1343440"/>
          </a:xfrm>
          <a:prstGeom prst="rect">
            <a:avLst/>
          </a:prstGeom>
        </p:spPr>
      </p:pic>
      <p:pic>
        <p:nvPicPr>
          <p:cNvPr id="17" name="Picture 16" descr="A picture containing plant&#10;&#10;Description automatically generated">
            <a:extLst>
              <a:ext uri="{FF2B5EF4-FFF2-40B4-BE49-F238E27FC236}">
                <a16:creationId xmlns:a16="http://schemas.microsoft.com/office/drawing/2014/main" id="{9B47BCC2-E84D-0DC1-3CC7-02A7E6460C1B}"/>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689558" y="1863012"/>
            <a:ext cx="5112087" cy="3675061"/>
          </a:xfrm>
          <a:prstGeom prst="rect">
            <a:avLst/>
          </a:prstGeom>
        </p:spPr>
      </p:pic>
      <p:pic>
        <p:nvPicPr>
          <p:cNvPr id="20" name="Picture 19" descr="A picture containing indoor, ceiling, several&#10;&#10;Description automatically generated">
            <a:extLst>
              <a:ext uri="{FF2B5EF4-FFF2-40B4-BE49-F238E27FC236}">
                <a16:creationId xmlns:a16="http://schemas.microsoft.com/office/drawing/2014/main" id="{2CB36226-2C19-D47B-1DA2-5C8DC8237340}"/>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a:off x="7215188" y="3134571"/>
            <a:ext cx="2768281" cy="2067560"/>
          </a:xfrm>
          <a:prstGeom prst="rect">
            <a:avLst/>
          </a:prstGeom>
        </p:spPr>
      </p:pic>
      <p:sp>
        <p:nvSpPr>
          <p:cNvPr id="21" name="TextBox 20">
            <a:extLst>
              <a:ext uri="{FF2B5EF4-FFF2-40B4-BE49-F238E27FC236}">
                <a16:creationId xmlns:a16="http://schemas.microsoft.com/office/drawing/2014/main" id="{517AA50E-00B3-635D-003C-F1C9376746C9}"/>
              </a:ext>
            </a:extLst>
          </p:cNvPr>
          <p:cNvSpPr txBox="1"/>
          <p:nvPr/>
        </p:nvSpPr>
        <p:spPr>
          <a:xfrm>
            <a:off x="7579650" y="4832799"/>
            <a:ext cx="2403819" cy="369332"/>
          </a:xfrm>
          <a:prstGeom prst="rect">
            <a:avLst/>
          </a:prstGeom>
          <a:noFill/>
        </p:spPr>
        <p:txBody>
          <a:bodyPr wrap="square" rtlCol="0">
            <a:spAutoFit/>
          </a:bodyPr>
          <a:lstStyle/>
          <a:p>
            <a:r>
              <a:rPr lang="en-US" sz="900" dirty="0">
                <a:hlinkClick r:id="rId8" tooltip="https://www.geograph.org.uk/photo/3000530"/>
              </a:rPr>
              <a:t>This Photo</a:t>
            </a:r>
            <a:r>
              <a:rPr lang="en-US" sz="900" dirty="0"/>
              <a:t> by Unknown Author is licensed under </a:t>
            </a:r>
            <a:r>
              <a:rPr lang="en-US" sz="900" dirty="0">
                <a:hlinkClick r:id="rId9" tooltip="https://creativecommons.org/licenses/by-sa/3.0/"/>
              </a:rPr>
              <a:t>CC BY-SA</a:t>
            </a:r>
            <a:endParaRPr lang="en-US" sz="900" dirty="0"/>
          </a:p>
        </p:txBody>
      </p:sp>
      <p:pic>
        <p:nvPicPr>
          <p:cNvPr id="7" name="Picture 6">
            <a:extLst>
              <a:ext uri="{FF2B5EF4-FFF2-40B4-BE49-F238E27FC236}">
                <a16:creationId xmlns:a16="http://schemas.microsoft.com/office/drawing/2014/main" id="{166A0E62-1E59-21CF-DCE0-1694A60DAC7C}"/>
              </a:ext>
            </a:extLst>
          </p:cNvPr>
          <p:cNvPicPr>
            <a:picLocks noChangeAspect="1"/>
          </p:cNvPicPr>
          <p:nvPr/>
        </p:nvPicPr>
        <p:blipFill>
          <a:blip r:embed="rId10"/>
          <a:stretch>
            <a:fillRect/>
          </a:stretch>
        </p:blipFill>
        <p:spPr>
          <a:xfrm>
            <a:off x="220134" y="953908"/>
            <a:ext cx="1627773" cy="664522"/>
          </a:xfrm>
          <a:prstGeom prst="rect">
            <a:avLst/>
          </a:prstGeom>
        </p:spPr>
      </p:pic>
    </p:spTree>
    <p:extLst>
      <p:ext uri="{BB962C8B-B14F-4D97-AF65-F5344CB8AC3E}">
        <p14:creationId xmlns:p14="http://schemas.microsoft.com/office/powerpoint/2010/main" val="911232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D44F9-E080-7827-051D-3C4CA41BBFB0}"/>
              </a:ext>
            </a:extLst>
          </p:cNvPr>
          <p:cNvSpPr>
            <a:spLocks noGrp="1"/>
          </p:cNvSpPr>
          <p:nvPr>
            <p:ph type="title"/>
          </p:nvPr>
        </p:nvSpPr>
        <p:spPr>
          <a:xfrm>
            <a:off x="220134" y="266867"/>
            <a:ext cx="10270066" cy="736433"/>
          </a:xfrm>
        </p:spPr>
        <p:txBody>
          <a:bodyPr>
            <a:normAutofit fontScale="90000"/>
          </a:bodyPr>
          <a:lstStyle/>
          <a:p>
            <a:r>
              <a:rPr lang="en-US" dirty="0"/>
              <a:t>Paul W. Litchfield: An American Industrialist in Arizona</a:t>
            </a:r>
          </a:p>
        </p:txBody>
      </p:sp>
      <p:pic>
        <p:nvPicPr>
          <p:cNvPr id="4" name="Picture 3">
            <a:extLst>
              <a:ext uri="{FF2B5EF4-FFF2-40B4-BE49-F238E27FC236}">
                <a16:creationId xmlns:a16="http://schemas.microsoft.com/office/drawing/2014/main" id="{90B1921E-D213-611F-2150-5182BE87E9CA}"/>
              </a:ext>
            </a:extLst>
          </p:cNvPr>
          <p:cNvPicPr>
            <a:picLocks noChangeAspect="1"/>
          </p:cNvPicPr>
          <p:nvPr/>
        </p:nvPicPr>
        <p:blipFill>
          <a:blip r:embed="rId2"/>
          <a:stretch>
            <a:fillRect/>
          </a:stretch>
        </p:blipFill>
        <p:spPr>
          <a:xfrm>
            <a:off x="10664326" y="5310284"/>
            <a:ext cx="1163321" cy="1240024"/>
          </a:xfrm>
          <a:prstGeom prst="rect">
            <a:avLst/>
          </a:prstGeom>
        </p:spPr>
      </p:pic>
      <p:sp>
        <p:nvSpPr>
          <p:cNvPr id="5" name="Title 1">
            <a:extLst>
              <a:ext uri="{FF2B5EF4-FFF2-40B4-BE49-F238E27FC236}">
                <a16:creationId xmlns:a16="http://schemas.microsoft.com/office/drawing/2014/main" id="{253864B2-9EA7-6B96-C6F8-708AE33CAFF4}"/>
              </a:ext>
            </a:extLst>
          </p:cNvPr>
          <p:cNvSpPr txBox="1">
            <a:spLocks/>
          </p:cNvSpPr>
          <p:nvPr/>
        </p:nvSpPr>
        <p:spPr>
          <a:xfrm>
            <a:off x="220134" y="1319926"/>
            <a:ext cx="4115003" cy="597009"/>
          </a:xfrm>
          <a:prstGeom prst="rect">
            <a:avLst/>
          </a:prstGeom>
        </p:spPr>
        <p:txBody>
          <a:bodyPr vert="horz" lIns="91440" tIns="45720" rIns="91440" bIns="45720" rtlCol="0" anchor="t">
            <a:normAutofit fontScale="97500" lnSpcReduction="1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dirty="0"/>
          </a:p>
        </p:txBody>
      </p:sp>
      <p:pic>
        <p:nvPicPr>
          <p:cNvPr id="8" name="Content Placeholder 7" descr="A person riding a horse with a herd of cattle behind him&#10;&#10;Description automatically generated with low confidence">
            <a:extLst>
              <a:ext uri="{FF2B5EF4-FFF2-40B4-BE49-F238E27FC236}">
                <a16:creationId xmlns:a16="http://schemas.microsoft.com/office/drawing/2014/main" id="{96CB4F13-169C-A834-184B-C3EE1B280480}"/>
              </a:ext>
            </a:extLst>
          </p:cNvPr>
          <p:cNvPicPr>
            <a:picLocks noGrp="1" noChangeAspect="1"/>
          </p:cNvPicPr>
          <p:nvPr>
            <p:ph idx="1"/>
          </p:nvPr>
        </p:nvPicPr>
        <p:blipFill rotWithShape="1">
          <a:blip r:embed="rId3"/>
          <a:srcRect l="4402" t="5472" r="8389" b="12983"/>
          <a:stretch/>
        </p:blipFill>
        <p:spPr>
          <a:xfrm>
            <a:off x="2209800" y="1169718"/>
            <a:ext cx="7048500" cy="5421415"/>
          </a:xfrm>
        </p:spPr>
      </p:pic>
      <p:pic>
        <p:nvPicPr>
          <p:cNvPr id="6" name="Picture 5">
            <a:extLst>
              <a:ext uri="{FF2B5EF4-FFF2-40B4-BE49-F238E27FC236}">
                <a16:creationId xmlns:a16="http://schemas.microsoft.com/office/drawing/2014/main" id="{A13EBB04-3FF5-8EB8-F8AA-B7C3E22A2CE4}"/>
              </a:ext>
            </a:extLst>
          </p:cNvPr>
          <p:cNvPicPr>
            <a:picLocks noChangeAspect="1"/>
          </p:cNvPicPr>
          <p:nvPr/>
        </p:nvPicPr>
        <p:blipFill>
          <a:blip r:embed="rId4"/>
          <a:stretch>
            <a:fillRect/>
          </a:stretch>
        </p:blipFill>
        <p:spPr>
          <a:xfrm>
            <a:off x="220134" y="953908"/>
            <a:ext cx="1627773" cy="664522"/>
          </a:xfrm>
          <a:prstGeom prst="rect">
            <a:avLst/>
          </a:prstGeom>
        </p:spPr>
      </p:pic>
    </p:spTree>
    <p:extLst>
      <p:ext uri="{BB962C8B-B14F-4D97-AF65-F5344CB8AC3E}">
        <p14:creationId xmlns:p14="http://schemas.microsoft.com/office/powerpoint/2010/main" val="21783816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D44F9-E080-7827-051D-3C4CA41BBFB0}"/>
              </a:ext>
            </a:extLst>
          </p:cNvPr>
          <p:cNvSpPr>
            <a:spLocks noGrp="1"/>
          </p:cNvSpPr>
          <p:nvPr>
            <p:ph type="title"/>
          </p:nvPr>
        </p:nvSpPr>
        <p:spPr>
          <a:xfrm>
            <a:off x="220134" y="266868"/>
            <a:ext cx="11463866" cy="792760"/>
          </a:xfrm>
        </p:spPr>
        <p:txBody>
          <a:bodyPr>
            <a:normAutofit/>
          </a:bodyPr>
          <a:lstStyle/>
          <a:p>
            <a:r>
              <a:rPr lang="en-US" sz="3200" dirty="0"/>
              <a:t>Paul W. Litchfield: An American Industrialist in Arizona</a:t>
            </a:r>
          </a:p>
        </p:txBody>
      </p:sp>
      <p:pic>
        <p:nvPicPr>
          <p:cNvPr id="4" name="Picture 3">
            <a:extLst>
              <a:ext uri="{FF2B5EF4-FFF2-40B4-BE49-F238E27FC236}">
                <a16:creationId xmlns:a16="http://schemas.microsoft.com/office/drawing/2014/main" id="{90B1921E-D213-611F-2150-5182BE87E9CA}"/>
              </a:ext>
            </a:extLst>
          </p:cNvPr>
          <p:cNvPicPr>
            <a:picLocks noChangeAspect="1"/>
          </p:cNvPicPr>
          <p:nvPr/>
        </p:nvPicPr>
        <p:blipFill>
          <a:blip r:embed="rId2"/>
          <a:stretch>
            <a:fillRect/>
          </a:stretch>
        </p:blipFill>
        <p:spPr>
          <a:xfrm>
            <a:off x="10664326" y="5310284"/>
            <a:ext cx="1163321" cy="1240024"/>
          </a:xfrm>
          <a:prstGeom prst="rect">
            <a:avLst/>
          </a:prstGeom>
        </p:spPr>
      </p:pic>
      <p:sp>
        <p:nvSpPr>
          <p:cNvPr id="5" name="Title 1">
            <a:extLst>
              <a:ext uri="{FF2B5EF4-FFF2-40B4-BE49-F238E27FC236}">
                <a16:creationId xmlns:a16="http://schemas.microsoft.com/office/drawing/2014/main" id="{253864B2-9EA7-6B96-C6F8-708AE33CAFF4}"/>
              </a:ext>
            </a:extLst>
          </p:cNvPr>
          <p:cNvSpPr txBox="1">
            <a:spLocks/>
          </p:cNvSpPr>
          <p:nvPr/>
        </p:nvSpPr>
        <p:spPr>
          <a:xfrm>
            <a:off x="220134" y="1319926"/>
            <a:ext cx="4115003" cy="597009"/>
          </a:xfrm>
          <a:prstGeom prst="rect">
            <a:avLst/>
          </a:prstGeom>
        </p:spPr>
        <p:txBody>
          <a:bodyPr vert="horz" lIns="91440" tIns="45720" rIns="91440" bIns="45720" rtlCol="0" anchor="t">
            <a:normAutofit fontScale="97500" lnSpcReduction="1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dirty="0"/>
          </a:p>
        </p:txBody>
      </p:sp>
      <p:pic>
        <p:nvPicPr>
          <p:cNvPr id="9" name="Content Placeholder 8" descr="A picture containing outdoor, tree, plant, forest&#10;&#10;Description automatically generated">
            <a:extLst>
              <a:ext uri="{FF2B5EF4-FFF2-40B4-BE49-F238E27FC236}">
                <a16:creationId xmlns:a16="http://schemas.microsoft.com/office/drawing/2014/main" id="{01D032E4-2ACA-531B-5277-3238D3F82720}"/>
              </a:ext>
            </a:extLst>
          </p:cNvPr>
          <p:cNvPicPr>
            <a:picLocks noGrp="1" noChangeAspect="1"/>
          </p:cNvPicPr>
          <p:nvPr>
            <p:ph idx="1"/>
          </p:nvPr>
        </p:nvPicPr>
        <p:blipFill>
          <a:blip r:embed="rId3"/>
          <a:stretch>
            <a:fillRect/>
          </a:stretch>
        </p:blipFill>
        <p:spPr>
          <a:xfrm>
            <a:off x="6800118" y="1272704"/>
            <a:ext cx="2623281" cy="4599726"/>
          </a:xfrm>
        </p:spPr>
      </p:pic>
      <p:pic>
        <p:nvPicPr>
          <p:cNvPr id="11" name="Picture 10" descr="A close up of a car tire&#10;&#10;Description automatically generated with medium confidence">
            <a:extLst>
              <a:ext uri="{FF2B5EF4-FFF2-40B4-BE49-F238E27FC236}">
                <a16:creationId xmlns:a16="http://schemas.microsoft.com/office/drawing/2014/main" id="{60D8D390-188C-7704-70F9-53373D66C781}"/>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1008866" y="1618430"/>
            <a:ext cx="4179943" cy="4179943"/>
          </a:xfrm>
          <a:prstGeom prst="rect">
            <a:avLst/>
          </a:prstGeom>
        </p:spPr>
      </p:pic>
      <p:sp>
        <p:nvSpPr>
          <p:cNvPr id="12" name="TextBox 11">
            <a:extLst>
              <a:ext uri="{FF2B5EF4-FFF2-40B4-BE49-F238E27FC236}">
                <a16:creationId xmlns:a16="http://schemas.microsoft.com/office/drawing/2014/main" id="{192ABBB1-432B-B86A-7CA1-29981F53F771}"/>
              </a:ext>
            </a:extLst>
          </p:cNvPr>
          <p:cNvSpPr txBox="1"/>
          <p:nvPr/>
        </p:nvSpPr>
        <p:spPr>
          <a:xfrm>
            <a:off x="1008866" y="5872430"/>
            <a:ext cx="3499633" cy="230832"/>
          </a:xfrm>
          <a:prstGeom prst="rect">
            <a:avLst/>
          </a:prstGeom>
          <a:noFill/>
        </p:spPr>
        <p:txBody>
          <a:bodyPr wrap="square" rtlCol="0">
            <a:spAutoFit/>
          </a:bodyPr>
          <a:lstStyle/>
          <a:p>
            <a:r>
              <a:rPr lang="en-US" sz="900" dirty="0">
                <a:hlinkClick r:id="rId5" tooltip="https://www.tires-easy.com/blog/deal-alert-july-cooper-tires-rebate-starts-now/"/>
              </a:rPr>
              <a:t>This Photo</a:t>
            </a:r>
            <a:r>
              <a:rPr lang="en-US" sz="900" dirty="0"/>
              <a:t> by Unknown Author is licensed under </a:t>
            </a:r>
            <a:r>
              <a:rPr lang="en-US" sz="900" dirty="0">
                <a:hlinkClick r:id="rId6" tooltip="https://creativecommons.org/licenses/by-nc-nd/3.0/"/>
              </a:rPr>
              <a:t>CC BY-NC-ND</a:t>
            </a:r>
            <a:endParaRPr lang="en-US" sz="900" dirty="0"/>
          </a:p>
        </p:txBody>
      </p:sp>
      <p:pic>
        <p:nvPicPr>
          <p:cNvPr id="8" name="Picture 7">
            <a:extLst>
              <a:ext uri="{FF2B5EF4-FFF2-40B4-BE49-F238E27FC236}">
                <a16:creationId xmlns:a16="http://schemas.microsoft.com/office/drawing/2014/main" id="{538A8FDD-16E5-D5E1-FD79-F92BF114B896}"/>
              </a:ext>
            </a:extLst>
          </p:cNvPr>
          <p:cNvPicPr>
            <a:picLocks noChangeAspect="1"/>
          </p:cNvPicPr>
          <p:nvPr/>
        </p:nvPicPr>
        <p:blipFill>
          <a:blip r:embed="rId7"/>
          <a:stretch>
            <a:fillRect/>
          </a:stretch>
        </p:blipFill>
        <p:spPr>
          <a:xfrm>
            <a:off x="220134" y="953908"/>
            <a:ext cx="1627773" cy="664522"/>
          </a:xfrm>
          <a:prstGeom prst="rect">
            <a:avLst/>
          </a:prstGeom>
        </p:spPr>
      </p:pic>
      <p:sp>
        <p:nvSpPr>
          <p:cNvPr id="3" name="TextBox 2">
            <a:extLst>
              <a:ext uri="{FF2B5EF4-FFF2-40B4-BE49-F238E27FC236}">
                <a16:creationId xmlns:a16="http://schemas.microsoft.com/office/drawing/2014/main" id="{14005276-D54B-1BB8-3924-6F96FDAD0F34}"/>
              </a:ext>
            </a:extLst>
          </p:cNvPr>
          <p:cNvSpPr txBox="1"/>
          <p:nvPr/>
        </p:nvSpPr>
        <p:spPr>
          <a:xfrm>
            <a:off x="7397139" y="5993796"/>
            <a:ext cx="1429237" cy="369332"/>
          </a:xfrm>
          <a:prstGeom prst="rect">
            <a:avLst/>
          </a:prstGeom>
          <a:noFill/>
        </p:spPr>
        <p:txBody>
          <a:bodyPr wrap="none" rtlCol="0">
            <a:spAutoFit/>
          </a:bodyPr>
          <a:lstStyle/>
          <a:p>
            <a:r>
              <a:rPr lang="en-US" dirty="0">
                <a:solidFill>
                  <a:schemeClr val="accent2">
                    <a:lumMod val="60000"/>
                    <a:lumOff val="40000"/>
                  </a:schemeClr>
                </a:solidFill>
              </a:rPr>
              <a:t>Rubber Tree</a:t>
            </a:r>
          </a:p>
        </p:txBody>
      </p:sp>
    </p:spTree>
    <p:extLst>
      <p:ext uri="{BB962C8B-B14F-4D97-AF65-F5344CB8AC3E}">
        <p14:creationId xmlns:p14="http://schemas.microsoft.com/office/powerpoint/2010/main" val="2957553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D44F9-E080-7827-051D-3C4CA41BBFB0}"/>
              </a:ext>
            </a:extLst>
          </p:cNvPr>
          <p:cNvSpPr>
            <a:spLocks noGrp="1"/>
          </p:cNvSpPr>
          <p:nvPr>
            <p:ph type="title"/>
          </p:nvPr>
        </p:nvSpPr>
        <p:spPr>
          <a:xfrm>
            <a:off x="220133" y="266867"/>
            <a:ext cx="10368975" cy="723733"/>
          </a:xfrm>
        </p:spPr>
        <p:txBody>
          <a:bodyPr>
            <a:normAutofit fontScale="90000"/>
          </a:bodyPr>
          <a:lstStyle/>
          <a:p>
            <a:r>
              <a:rPr lang="en-US" dirty="0"/>
              <a:t>Paul W. Litchfield: An American Industrialist in Arizona</a:t>
            </a:r>
          </a:p>
        </p:txBody>
      </p:sp>
      <p:sp>
        <p:nvSpPr>
          <p:cNvPr id="3" name="Content Placeholder 2">
            <a:extLst>
              <a:ext uri="{FF2B5EF4-FFF2-40B4-BE49-F238E27FC236}">
                <a16:creationId xmlns:a16="http://schemas.microsoft.com/office/drawing/2014/main" id="{856BA92B-E8AC-7F87-9586-A92F43F13C48}"/>
              </a:ext>
            </a:extLst>
          </p:cNvPr>
          <p:cNvSpPr>
            <a:spLocks noGrp="1"/>
          </p:cNvSpPr>
          <p:nvPr>
            <p:ph idx="1"/>
          </p:nvPr>
        </p:nvSpPr>
        <p:spPr>
          <a:xfrm>
            <a:off x="1358900" y="2377530"/>
            <a:ext cx="6578600" cy="2649208"/>
          </a:xfrm>
        </p:spPr>
        <p:txBody>
          <a:bodyPr>
            <a:normAutofit lnSpcReduction="10000"/>
          </a:bodyPr>
          <a:lstStyle/>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kumimoji="0" lang="en-US" sz="3200" b="0" i="0" u="none" strike="noStrike" kern="1200" cap="none" spc="0" normalizeH="0" baseline="0" noProof="0" dirty="0">
                <a:ln>
                  <a:noFill/>
                </a:ln>
                <a:solidFill>
                  <a:schemeClr val="tx1"/>
                </a:solidFill>
                <a:effectLst/>
                <a:uLnTx/>
                <a:uFillTx/>
                <a:latin typeface="Trebuchet MS" panose="020B0603020202020204"/>
                <a:ea typeface="+mn-ea"/>
                <a:cs typeface="+mn-cs"/>
              </a:rPr>
              <a:t>Have you ever had a problem you needed to solve?</a:t>
            </a:r>
          </a:p>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endParaRPr kumimoji="0" lang="en-US" sz="3200" b="0" i="0" u="none" strike="noStrike" kern="1200" cap="none" spc="0" normalizeH="0" baseline="0" noProof="0" dirty="0">
              <a:ln>
                <a:noFill/>
              </a:ln>
              <a:solidFill>
                <a:schemeClr val="tx1"/>
              </a:solidFill>
              <a:effectLst/>
              <a:uLnTx/>
              <a:uFillTx/>
              <a:latin typeface="Trebuchet MS" panose="020B0603020202020204"/>
              <a:ea typeface="+mn-ea"/>
              <a:cs typeface="+mn-cs"/>
            </a:endParaRPr>
          </a:p>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kumimoji="0" lang="en-US" sz="3200" b="0" i="0" u="none" strike="noStrike" kern="1200" cap="none" spc="0" normalizeH="0" baseline="0" noProof="0" dirty="0">
                <a:ln>
                  <a:noFill/>
                </a:ln>
                <a:solidFill>
                  <a:schemeClr val="tx1"/>
                </a:solidFill>
                <a:effectLst/>
                <a:uLnTx/>
                <a:uFillTx/>
                <a:latin typeface="Trebuchet MS" panose="020B0603020202020204"/>
                <a:ea typeface="+mn-ea"/>
                <a:cs typeface="+mn-cs"/>
              </a:rPr>
              <a:t>What does it mean to come up with a solution to a problem?</a:t>
            </a:r>
          </a:p>
          <a:p>
            <a:pPr lvl="1">
              <a:buFont typeface="Arial" panose="020B0604020202020204" pitchFamily="34" charset="0"/>
              <a:buChar char="•"/>
            </a:pPr>
            <a:endParaRPr lang="en-US" dirty="0"/>
          </a:p>
        </p:txBody>
      </p:sp>
      <p:pic>
        <p:nvPicPr>
          <p:cNvPr id="4" name="Picture 3">
            <a:extLst>
              <a:ext uri="{FF2B5EF4-FFF2-40B4-BE49-F238E27FC236}">
                <a16:creationId xmlns:a16="http://schemas.microsoft.com/office/drawing/2014/main" id="{90B1921E-D213-611F-2150-5182BE87E9CA}"/>
              </a:ext>
            </a:extLst>
          </p:cNvPr>
          <p:cNvPicPr>
            <a:picLocks noChangeAspect="1"/>
          </p:cNvPicPr>
          <p:nvPr/>
        </p:nvPicPr>
        <p:blipFill>
          <a:blip r:embed="rId2"/>
          <a:stretch>
            <a:fillRect/>
          </a:stretch>
        </p:blipFill>
        <p:spPr>
          <a:xfrm>
            <a:off x="10589109" y="5277079"/>
            <a:ext cx="1194472" cy="1273229"/>
          </a:xfrm>
          <a:prstGeom prst="rect">
            <a:avLst/>
          </a:prstGeom>
        </p:spPr>
      </p:pic>
      <p:sp>
        <p:nvSpPr>
          <p:cNvPr id="5" name="Title 1">
            <a:extLst>
              <a:ext uri="{FF2B5EF4-FFF2-40B4-BE49-F238E27FC236}">
                <a16:creationId xmlns:a16="http://schemas.microsoft.com/office/drawing/2014/main" id="{253864B2-9EA7-6B96-C6F8-708AE33CAFF4}"/>
              </a:ext>
            </a:extLst>
          </p:cNvPr>
          <p:cNvSpPr txBox="1">
            <a:spLocks/>
          </p:cNvSpPr>
          <p:nvPr/>
        </p:nvSpPr>
        <p:spPr>
          <a:xfrm>
            <a:off x="220133" y="990600"/>
            <a:ext cx="5418666" cy="840663"/>
          </a:xfrm>
          <a:prstGeom prst="rect">
            <a:avLst/>
          </a:prstGeom>
        </p:spPr>
        <p:txBody>
          <a:bodyPr vert="horz" lIns="91440" tIns="45720" rIns="91440" bIns="45720" rtlCol="0" anchor="t">
            <a:normAutofit fontScale="975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700" dirty="0"/>
              <a:t>Opening Questions</a:t>
            </a:r>
          </a:p>
        </p:txBody>
      </p:sp>
    </p:spTree>
    <p:extLst>
      <p:ext uri="{BB962C8B-B14F-4D97-AF65-F5344CB8AC3E}">
        <p14:creationId xmlns:p14="http://schemas.microsoft.com/office/powerpoint/2010/main" val="20783006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D44F9-E080-7827-051D-3C4CA41BBFB0}"/>
              </a:ext>
            </a:extLst>
          </p:cNvPr>
          <p:cNvSpPr>
            <a:spLocks noGrp="1"/>
          </p:cNvSpPr>
          <p:nvPr>
            <p:ph type="title"/>
          </p:nvPr>
        </p:nvSpPr>
        <p:spPr>
          <a:xfrm>
            <a:off x="220134" y="266867"/>
            <a:ext cx="10524066" cy="1053059"/>
          </a:xfrm>
        </p:spPr>
        <p:txBody>
          <a:bodyPr>
            <a:normAutofit fontScale="90000"/>
          </a:bodyPr>
          <a:lstStyle/>
          <a:p>
            <a:r>
              <a:rPr lang="en-US" dirty="0"/>
              <a:t>Paul W. Litchfield: An American Industrialist in Arizona</a:t>
            </a:r>
          </a:p>
        </p:txBody>
      </p:sp>
      <p:sp>
        <p:nvSpPr>
          <p:cNvPr id="3" name="Content Placeholder 2">
            <a:extLst>
              <a:ext uri="{FF2B5EF4-FFF2-40B4-BE49-F238E27FC236}">
                <a16:creationId xmlns:a16="http://schemas.microsoft.com/office/drawing/2014/main" id="{856BA92B-E8AC-7F87-9586-A92F43F13C48}"/>
              </a:ext>
            </a:extLst>
          </p:cNvPr>
          <p:cNvSpPr>
            <a:spLocks noGrp="1"/>
          </p:cNvSpPr>
          <p:nvPr>
            <p:ph idx="1"/>
          </p:nvPr>
        </p:nvSpPr>
        <p:spPr>
          <a:xfrm>
            <a:off x="655301" y="2438123"/>
            <a:ext cx="8596668" cy="1981753"/>
          </a:xfrm>
        </p:spPr>
        <p:txBody>
          <a:bodyPr>
            <a:normAutofit/>
          </a:bodyPr>
          <a:lstStyle/>
          <a:p>
            <a:pPr marL="342900" marR="0" lvl="0" indent="-342900" algn="ctr"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kumimoji="0" lang="en-US" sz="2400" b="0" i="0" u="none" strike="noStrike" kern="1200" cap="none" spc="0" normalizeH="0" baseline="0" noProof="0" dirty="0">
                <a:ln>
                  <a:noFill/>
                </a:ln>
                <a:solidFill>
                  <a:schemeClr val="tx1"/>
                </a:solidFill>
                <a:effectLst/>
                <a:uLnTx/>
                <a:uFillTx/>
                <a:latin typeface="Trebuchet MS" panose="020B0603020202020204"/>
                <a:ea typeface="+mn-ea"/>
                <a:cs typeface="+mn-cs"/>
              </a:rPr>
              <a:t>The video “Paul W. Litchfield ” is available at</a:t>
            </a:r>
          </a:p>
          <a:p>
            <a:pPr marL="0" marR="0" lvl="0" indent="0" algn="ctr" defTabSz="457200" rtl="0" eaLnBrk="1" fontAlgn="auto" latinLnBrk="0" hangingPunct="1">
              <a:lnSpc>
                <a:spcPct val="100000"/>
              </a:lnSpc>
              <a:spcBef>
                <a:spcPts val="1000"/>
              </a:spcBef>
              <a:spcAft>
                <a:spcPts val="0"/>
              </a:spcAft>
              <a:buClr>
                <a:srgbClr val="90C226"/>
              </a:buClr>
              <a:buSzPct val="80000"/>
              <a:buNone/>
              <a:tabLst/>
              <a:defRPr/>
            </a:pPr>
            <a:r>
              <a:rPr kumimoji="0" lang="en-US" sz="2400" b="0" i="0" u="none" strike="noStrike" kern="1200" cap="none" spc="0" normalizeH="0" baseline="0" noProof="0" dirty="0">
                <a:ln>
                  <a:noFill/>
                </a:ln>
                <a:solidFill>
                  <a:schemeClr val="tx1"/>
                </a:solidFill>
                <a:effectLst/>
                <a:uLnTx/>
                <a:uFillTx/>
                <a:latin typeface="Trebuchet MS" panose="020B0603020202020204"/>
                <a:ea typeface="+mn-ea"/>
                <a:cs typeface="+mn-cs"/>
              </a:rPr>
              <a:t> </a:t>
            </a:r>
          </a:p>
          <a:p>
            <a:pPr marL="0" marR="0" lvl="0" indent="0" algn="ctr" defTabSz="457200" rtl="0" eaLnBrk="1" fontAlgn="auto" latinLnBrk="0" hangingPunct="1">
              <a:lnSpc>
                <a:spcPct val="100000"/>
              </a:lnSpc>
              <a:spcBef>
                <a:spcPts val="1000"/>
              </a:spcBef>
              <a:spcAft>
                <a:spcPts val="0"/>
              </a:spcAft>
              <a:buClr>
                <a:srgbClr val="90C226"/>
              </a:buClr>
              <a:buSzPct val="80000"/>
              <a:buNone/>
              <a:tabLst/>
              <a:defRPr/>
            </a:pPr>
            <a:r>
              <a:rPr kumimoji="0" lang="en-US" sz="2400" b="0" i="0" u="none" strike="noStrike" kern="1200" cap="none" spc="0" normalizeH="0" baseline="0" noProof="0" dirty="0">
                <a:ln>
                  <a:noFill/>
                </a:ln>
                <a:solidFill>
                  <a:schemeClr val="tx1"/>
                </a:solidFill>
                <a:effectLst/>
                <a:uLnTx/>
                <a:uFillTx/>
                <a:latin typeface="Trebuchet MS" panose="020B0603020202020204"/>
                <a:ea typeface="+mn-ea"/>
                <a:cs typeface="+mn-cs"/>
                <a:hlinkClick r:id="rId2"/>
              </a:rPr>
              <a:t>https://youtu.be/ouoln07D4UY</a:t>
            </a:r>
            <a:endParaRPr kumimoji="0" lang="en-US" sz="2400" b="0" i="0" u="none" strike="noStrike" kern="1200" cap="none" spc="0" normalizeH="0" baseline="0" noProof="0" dirty="0">
              <a:ln>
                <a:noFill/>
              </a:ln>
              <a:solidFill>
                <a:schemeClr val="tx1"/>
              </a:solidFill>
              <a:effectLst/>
              <a:uLnTx/>
              <a:uFillTx/>
              <a:latin typeface="Trebuchet MS" panose="020B0603020202020204"/>
              <a:ea typeface="+mn-ea"/>
              <a:cs typeface="+mn-cs"/>
            </a:endParaRPr>
          </a:p>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endParaRPr lang="en-US" dirty="0"/>
          </a:p>
        </p:txBody>
      </p:sp>
      <p:pic>
        <p:nvPicPr>
          <p:cNvPr id="4" name="Picture 3">
            <a:extLst>
              <a:ext uri="{FF2B5EF4-FFF2-40B4-BE49-F238E27FC236}">
                <a16:creationId xmlns:a16="http://schemas.microsoft.com/office/drawing/2014/main" id="{90B1921E-D213-611F-2150-5182BE87E9CA}"/>
              </a:ext>
            </a:extLst>
          </p:cNvPr>
          <p:cNvPicPr>
            <a:picLocks noChangeAspect="1"/>
          </p:cNvPicPr>
          <p:nvPr/>
        </p:nvPicPr>
        <p:blipFill>
          <a:blip r:embed="rId3"/>
          <a:stretch>
            <a:fillRect/>
          </a:stretch>
        </p:blipFill>
        <p:spPr>
          <a:xfrm>
            <a:off x="10562303" y="5343180"/>
            <a:ext cx="1122125" cy="1196111"/>
          </a:xfrm>
          <a:prstGeom prst="rect">
            <a:avLst/>
          </a:prstGeom>
        </p:spPr>
      </p:pic>
      <p:sp>
        <p:nvSpPr>
          <p:cNvPr id="5" name="Title 1">
            <a:extLst>
              <a:ext uri="{FF2B5EF4-FFF2-40B4-BE49-F238E27FC236}">
                <a16:creationId xmlns:a16="http://schemas.microsoft.com/office/drawing/2014/main" id="{253864B2-9EA7-6B96-C6F8-708AE33CAFF4}"/>
              </a:ext>
            </a:extLst>
          </p:cNvPr>
          <p:cNvSpPr txBox="1">
            <a:spLocks/>
          </p:cNvSpPr>
          <p:nvPr/>
        </p:nvSpPr>
        <p:spPr>
          <a:xfrm>
            <a:off x="220134" y="900826"/>
            <a:ext cx="5613297" cy="585992"/>
          </a:xfrm>
          <a:prstGeom prst="rect">
            <a:avLst/>
          </a:prstGeom>
        </p:spPr>
        <p:txBody>
          <a:bodyPr vert="horz" lIns="91440" tIns="45720" rIns="91440" bIns="45720" rtlCol="0" anchor="t">
            <a:normAutofit fontScale="975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700" dirty="0"/>
              <a:t>Resources</a:t>
            </a:r>
          </a:p>
        </p:txBody>
      </p:sp>
    </p:spTree>
    <p:extLst>
      <p:ext uri="{BB962C8B-B14F-4D97-AF65-F5344CB8AC3E}">
        <p14:creationId xmlns:p14="http://schemas.microsoft.com/office/powerpoint/2010/main" val="22000593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D44F9-E080-7827-051D-3C4CA41BBFB0}"/>
              </a:ext>
            </a:extLst>
          </p:cNvPr>
          <p:cNvSpPr>
            <a:spLocks noGrp="1"/>
          </p:cNvSpPr>
          <p:nvPr>
            <p:ph type="title"/>
          </p:nvPr>
        </p:nvSpPr>
        <p:spPr>
          <a:xfrm>
            <a:off x="220133" y="266867"/>
            <a:ext cx="10727267" cy="840663"/>
          </a:xfrm>
        </p:spPr>
        <p:txBody>
          <a:bodyPr>
            <a:normAutofit fontScale="90000"/>
          </a:bodyPr>
          <a:lstStyle/>
          <a:p>
            <a:r>
              <a:rPr lang="en-US" dirty="0"/>
              <a:t>Paul W. Litchfield: An American Industrialist in Arizona</a:t>
            </a:r>
          </a:p>
        </p:txBody>
      </p:sp>
      <p:sp>
        <p:nvSpPr>
          <p:cNvPr id="3" name="Content Placeholder 2">
            <a:extLst>
              <a:ext uri="{FF2B5EF4-FFF2-40B4-BE49-F238E27FC236}">
                <a16:creationId xmlns:a16="http://schemas.microsoft.com/office/drawing/2014/main" id="{856BA92B-E8AC-7F87-9586-A92F43F13C48}"/>
              </a:ext>
            </a:extLst>
          </p:cNvPr>
          <p:cNvSpPr>
            <a:spLocks noGrp="1"/>
          </p:cNvSpPr>
          <p:nvPr>
            <p:ph idx="1"/>
          </p:nvPr>
        </p:nvSpPr>
        <p:spPr>
          <a:xfrm>
            <a:off x="677334" y="2160589"/>
            <a:ext cx="8596668" cy="4430544"/>
          </a:xfrm>
        </p:spPr>
        <p:txBody>
          <a:bodyPr>
            <a:normAutofit lnSpcReduction="10000"/>
          </a:bodyPr>
          <a:lstStyle/>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kumimoji="0" lang="en-US" sz="2400" b="0" i="0" u="none" strike="noStrike" kern="1200" cap="none" spc="0" normalizeH="0" baseline="0" noProof="0" dirty="0">
                <a:ln>
                  <a:noFill/>
                </a:ln>
                <a:solidFill>
                  <a:schemeClr val="tx1"/>
                </a:solidFill>
                <a:effectLst/>
                <a:uLnTx/>
                <a:uFillTx/>
                <a:latin typeface="Trebuchet MS" panose="020B0603020202020204"/>
                <a:ea typeface="+mn-ea"/>
                <a:cs typeface="+mn-cs"/>
              </a:rPr>
              <a:t>Write a letter to a family member telling them who Paul Litchfield was and what you learned about him.</a:t>
            </a:r>
          </a:p>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endParaRPr kumimoji="0" lang="en-US" sz="2400" b="0" i="0" u="none" strike="noStrike" kern="1200" cap="none" spc="0" normalizeH="0" baseline="0" noProof="0" dirty="0">
              <a:ln>
                <a:noFill/>
              </a:ln>
              <a:solidFill>
                <a:schemeClr val="tx1"/>
              </a:solidFill>
              <a:effectLst/>
              <a:uLnTx/>
              <a:uFillTx/>
              <a:latin typeface="Trebuchet MS" panose="020B0603020202020204"/>
              <a:ea typeface="+mn-ea"/>
              <a:cs typeface="+mn-cs"/>
            </a:endParaRPr>
          </a:p>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kumimoji="0" lang="en-US" sz="2400" b="0" i="0" u="none" strike="noStrike" kern="1200" cap="none" spc="0" normalizeH="0" baseline="0" noProof="0" dirty="0">
                <a:ln>
                  <a:noFill/>
                </a:ln>
                <a:solidFill>
                  <a:schemeClr val="tx1"/>
                </a:solidFill>
                <a:effectLst/>
                <a:uLnTx/>
                <a:uFillTx/>
                <a:latin typeface="Trebuchet MS" panose="020B0603020202020204"/>
                <a:ea typeface="+mn-ea"/>
                <a:cs typeface="+mn-cs"/>
              </a:rPr>
              <a:t>Create a poster with a drawing of something related to Paul Litchfield and the problems he solved. Write a caption listing three things he did below your drawing.</a:t>
            </a:r>
          </a:p>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endParaRPr kumimoji="0" lang="en-US" sz="2400" b="0" i="0" u="none" strike="noStrike" kern="1200" cap="none" spc="0" normalizeH="0" baseline="0" noProof="0" dirty="0">
              <a:ln>
                <a:noFill/>
              </a:ln>
              <a:solidFill>
                <a:schemeClr val="tx1"/>
              </a:solidFill>
              <a:effectLst/>
              <a:uLnTx/>
              <a:uFillTx/>
              <a:latin typeface="Trebuchet MS" panose="020B0603020202020204"/>
              <a:ea typeface="+mn-ea"/>
              <a:cs typeface="+mn-cs"/>
            </a:endParaRPr>
          </a:p>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kumimoji="0" lang="en-US" sz="2400" b="0" i="0" u="none" strike="noStrike" kern="1200" cap="none" spc="0" normalizeH="0" baseline="0" noProof="0" dirty="0">
                <a:ln>
                  <a:noFill/>
                </a:ln>
                <a:solidFill>
                  <a:schemeClr val="tx1"/>
                </a:solidFill>
                <a:effectLst/>
                <a:uLnTx/>
                <a:uFillTx/>
                <a:latin typeface="Trebuchet MS" panose="020B0603020202020204"/>
                <a:ea typeface="+mn-ea"/>
                <a:cs typeface="+mn-cs"/>
              </a:rPr>
              <a:t>Paul Litchfield invented many things to solve problems. What is something you would invent to solve a problem? Draw a picture of your invention, explain what problem it solves, and how it works. </a:t>
            </a:r>
          </a:p>
          <a:p>
            <a:pPr lvl="1">
              <a:buFont typeface="Arial" panose="020B0604020202020204" pitchFamily="34" charset="0"/>
              <a:buChar char="•"/>
            </a:pPr>
            <a:endParaRPr lang="en-US" dirty="0"/>
          </a:p>
        </p:txBody>
      </p:sp>
      <p:pic>
        <p:nvPicPr>
          <p:cNvPr id="4" name="Picture 3">
            <a:extLst>
              <a:ext uri="{FF2B5EF4-FFF2-40B4-BE49-F238E27FC236}">
                <a16:creationId xmlns:a16="http://schemas.microsoft.com/office/drawing/2014/main" id="{90B1921E-D213-611F-2150-5182BE87E9CA}"/>
              </a:ext>
            </a:extLst>
          </p:cNvPr>
          <p:cNvPicPr>
            <a:picLocks noChangeAspect="1"/>
          </p:cNvPicPr>
          <p:nvPr/>
        </p:nvPicPr>
        <p:blipFill>
          <a:blip r:embed="rId2"/>
          <a:stretch>
            <a:fillRect/>
          </a:stretch>
        </p:blipFill>
        <p:spPr>
          <a:xfrm>
            <a:off x="10438279" y="5210978"/>
            <a:ext cx="1246150" cy="1328314"/>
          </a:xfrm>
          <a:prstGeom prst="rect">
            <a:avLst/>
          </a:prstGeom>
        </p:spPr>
      </p:pic>
      <p:sp>
        <p:nvSpPr>
          <p:cNvPr id="5" name="Title 1">
            <a:extLst>
              <a:ext uri="{FF2B5EF4-FFF2-40B4-BE49-F238E27FC236}">
                <a16:creationId xmlns:a16="http://schemas.microsoft.com/office/drawing/2014/main" id="{253864B2-9EA7-6B96-C6F8-708AE33CAFF4}"/>
              </a:ext>
            </a:extLst>
          </p:cNvPr>
          <p:cNvSpPr txBox="1">
            <a:spLocks/>
          </p:cNvSpPr>
          <p:nvPr/>
        </p:nvSpPr>
        <p:spPr>
          <a:xfrm>
            <a:off x="220133" y="1107530"/>
            <a:ext cx="7512510" cy="840663"/>
          </a:xfrm>
          <a:prstGeom prst="rect">
            <a:avLst/>
          </a:prstGeom>
        </p:spPr>
        <p:txBody>
          <a:bodyPr vert="horz" lIns="91440" tIns="45720" rIns="91440" bIns="45720" rtlCol="0" anchor="t">
            <a:normAutofit fontScale="975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000" dirty="0"/>
              <a:t>Extension Activities</a:t>
            </a:r>
          </a:p>
        </p:txBody>
      </p:sp>
    </p:spTree>
    <p:extLst>
      <p:ext uri="{BB962C8B-B14F-4D97-AF65-F5344CB8AC3E}">
        <p14:creationId xmlns:p14="http://schemas.microsoft.com/office/powerpoint/2010/main" val="16108095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2179DA-8F4A-BD87-9760-C98E8F1110C0}"/>
              </a:ext>
            </a:extLst>
          </p:cNvPr>
          <p:cNvSpPr>
            <a:spLocks noGrp="1"/>
          </p:cNvSpPr>
          <p:nvPr>
            <p:ph type="title"/>
          </p:nvPr>
        </p:nvSpPr>
        <p:spPr>
          <a:xfrm>
            <a:off x="1204898" y="609600"/>
            <a:ext cx="8596668" cy="1320800"/>
          </a:xfrm>
        </p:spPr>
        <p:txBody>
          <a:bodyPr/>
          <a:lstStyle/>
          <a:p>
            <a:pPr algn="ctr"/>
            <a:r>
              <a:rPr lang="en-US" dirty="0"/>
              <a:t>We are the Litchfield Park </a:t>
            </a:r>
            <a:br>
              <a:rPr lang="en-US" dirty="0"/>
            </a:br>
            <a:r>
              <a:rPr lang="en-US" dirty="0"/>
              <a:t>Historical Society</a:t>
            </a:r>
          </a:p>
        </p:txBody>
      </p:sp>
      <p:pic>
        <p:nvPicPr>
          <p:cNvPr id="4" name="Content Placeholder 3">
            <a:extLst>
              <a:ext uri="{FF2B5EF4-FFF2-40B4-BE49-F238E27FC236}">
                <a16:creationId xmlns:a16="http://schemas.microsoft.com/office/drawing/2014/main" id="{C263D53F-95C1-DCDB-9E54-C4B42F1194FE}"/>
              </a:ext>
            </a:extLst>
          </p:cNvPr>
          <p:cNvPicPr>
            <a:picLocks noGrp="1" noChangeAspect="1"/>
          </p:cNvPicPr>
          <p:nvPr>
            <p:ph idx="1"/>
          </p:nvPr>
        </p:nvPicPr>
        <p:blipFill>
          <a:blip r:embed="rId2"/>
          <a:stretch>
            <a:fillRect/>
          </a:stretch>
        </p:blipFill>
        <p:spPr>
          <a:xfrm>
            <a:off x="10514130" y="5266063"/>
            <a:ext cx="1179505" cy="1257757"/>
          </a:xfrm>
          <a:prstGeom prst="rect">
            <a:avLst/>
          </a:prstGeom>
        </p:spPr>
      </p:pic>
      <p:sp>
        <p:nvSpPr>
          <p:cNvPr id="5" name="TextBox 4">
            <a:extLst>
              <a:ext uri="{FF2B5EF4-FFF2-40B4-BE49-F238E27FC236}">
                <a16:creationId xmlns:a16="http://schemas.microsoft.com/office/drawing/2014/main" id="{EA2D6434-C8C8-9D9E-83B5-2794FBC91BD6}"/>
              </a:ext>
            </a:extLst>
          </p:cNvPr>
          <p:cNvSpPr txBox="1"/>
          <p:nvPr/>
        </p:nvSpPr>
        <p:spPr>
          <a:xfrm>
            <a:off x="881656" y="2672814"/>
            <a:ext cx="9243152" cy="3231654"/>
          </a:xfrm>
          <a:prstGeom prst="rect">
            <a:avLst/>
          </a:prstGeom>
          <a:noFill/>
        </p:spPr>
        <p:txBody>
          <a:bodyPr wrap="square" rtlCol="0">
            <a:spAutoFit/>
          </a:bodyPr>
          <a:lstStyle/>
          <a:p>
            <a:pPr algn="ctr"/>
            <a:r>
              <a:rPr lang="en-US" dirty="0">
                <a:solidFill>
                  <a:schemeClr val="accent2">
                    <a:lumMod val="60000"/>
                    <a:lumOff val="40000"/>
                  </a:schemeClr>
                </a:solidFill>
              </a:rPr>
              <a:t>THE LITCHFIELD PARK HISTORICAL SOCIETY'S MISSION STATEMENT</a:t>
            </a:r>
          </a:p>
          <a:p>
            <a:pPr algn="ctr"/>
            <a:r>
              <a:rPr lang="en-US" dirty="0"/>
              <a:t> </a:t>
            </a:r>
          </a:p>
          <a:p>
            <a:pPr algn="ctr"/>
            <a:r>
              <a:rPr lang="en-US" dirty="0"/>
              <a:t>"</a:t>
            </a:r>
            <a:r>
              <a:rPr lang="en-US" sz="2400" dirty="0"/>
              <a:t>To connect generations by fostering an understanding and appreciation of the history, arts, and culture of the Southwest Valley."</a:t>
            </a:r>
          </a:p>
          <a:p>
            <a:pPr algn="ctr"/>
            <a:r>
              <a:rPr lang="en-US" dirty="0"/>
              <a:t> </a:t>
            </a:r>
          </a:p>
          <a:p>
            <a:pPr algn="ctr"/>
            <a:r>
              <a:rPr lang="en-US" dirty="0"/>
              <a:t> </a:t>
            </a:r>
          </a:p>
          <a:p>
            <a:pPr algn="ctr"/>
            <a:r>
              <a:rPr lang="en-US" dirty="0">
                <a:solidFill>
                  <a:schemeClr val="accent2">
                    <a:lumMod val="60000"/>
                    <a:lumOff val="40000"/>
                  </a:schemeClr>
                </a:solidFill>
              </a:rPr>
              <a:t>THE LITCHFIELD PARK HISTORICAL SOCIETY'S VISION STATEMENT</a:t>
            </a:r>
          </a:p>
          <a:p>
            <a:pPr algn="ctr"/>
            <a:r>
              <a:rPr lang="en-US" dirty="0"/>
              <a:t> </a:t>
            </a:r>
          </a:p>
          <a:p>
            <a:pPr algn="ctr"/>
            <a:r>
              <a:rPr lang="en-US" sz="2400" dirty="0"/>
              <a:t>"To be the historical and cultural heart of the Southwest Valley."</a:t>
            </a:r>
          </a:p>
        </p:txBody>
      </p:sp>
    </p:spTree>
    <p:extLst>
      <p:ext uri="{BB962C8B-B14F-4D97-AF65-F5344CB8AC3E}">
        <p14:creationId xmlns:p14="http://schemas.microsoft.com/office/powerpoint/2010/main" val="30133361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D44F9-E080-7827-051D-3C4CA41BBFB0}"/>
              </a:ext>
            </a:extLst>
          </p:cNvPr>
          <p:cNvSpPr>
            <a:spLocks noGrp="1"/>
          </p:cNvSpPr>
          <p:nvPr>
            <p:ph type="title"/>
          </p:nvPr>
        </p:nvSpPr>
        <p:spPr>
          <a:xfrm>
            <a:off x="233363" y="509310"/>
            <a:ext cx="12124266" cy="769538"/>
          </a:xfrm>
        </p:spPr>
        <p:txBody>
          <a:bodyPr>
            <a:normAutofit/>
          </a:bodyPr>
          <a:lstStyle/>
          <a:p>
            <a:r>
              <a:rPr lang="en-US" sz="3200" dirty="0"/>
              <a:t>Paul W. Litchfield: An American Industrialist in Arizona</a:t>
            </a:r>
          </a:p>
        </p:txBody>
      </p:sp>
      <p:sp>
        <p:nvSpPr>
          <p:cNvPr id="3" name="Content Placeholder 2">
            <a:extLst>
              <a:ext uri="{FF2B5EF4-FFF2-40B4-BE49-F238E27FC236}">
                <a16:creationId xmlns:a16="http://schemas.microsoft.com/office/drawing/2014/main" id="{856BA92B-E8AC-7F87-9586-A92F43F13C48}"/>
              </a:ext>
            </a:extLst>
          </p:cNvPr>
          <p:cNvSpPr>
            <a:spLocks noGrp="1"/>
          </p:cNvSpPr>
          <p:nvPr>
            <p:ph idx="1"/>
          </p:nvPr>
        </p:nvSpPr>
        <p:spPr>
          <a:xfrm>
            <a:off x="677334" y="2326885"/>
            <a:ext cx="8834966" cy="3880773"/>
          </a:xfrm>
        </p:spPr>
        <p:txBody>
          <a:bodyPr/>
          <a:lstStyle/>
          <a:p>
            <a:pPr marL="0" indent="0">
              <a:buNone/>
            </a:pPr>
            <a:r>
              <a:rPr lang="en-US" sz="2700" dirty="0">
                <a:solidFill>
                  <a:schemeClr val="accent2">
                    <a:lumMod val="60000"/>
                    <a:lumOff val="40000"/>
                  </a:schemeClr>
                </a:solidFill>
              </a:rPr>
              <a:t>Learning Objectives</a:t>
            </a:r>
          </a:p>
          <a:p>
            <a:endParaRPr lang="en-US" sz="2400" dirty="0"/>
          </a:p>
          <a:p>
            <a:pPr marL="342900" marR="0" lvl="0" indent="-342900">
              <a:lnSpc>
                <a:spcPct val="107000"/>
              </a:lnSpc>
              <a:spcBef>
                <a:spcPts val="0"/>
              </a:spcBef>
              <a:spcAft>
                <a:spcPts val="0"/>
              </a:spcAft>
              <a:buFont typeface="Symbol" panose="05050102010706020507" pitchFamily="18" charset="2"/>
              <a:buChar char=""/>
            </a:pPr>
            <a:r>
              <a:rPr lang="en-US" sz="2400" dirty="0">
                <a:effectLst/>
                <a:latin typeface="Calibri" panose="020F0502020204030204" pitchFamily="34" charset="0"/>
                <a:ea typeface="Calibri" panose="020F0502020204030204" pitchFamily="34" charset="0"/>
                <a:cs typeface="Times New Roman" panose="02020603050405020304" pitchFamily="18" charset="0"/>
              </a:rPr>
              <a:t>Students will </a:t>
            </a:r>
            <a:r>
              <a:rPr lang="en-US" sz="2400" dirty="0">
                <a:latin typeface="Calibri" panose="020F0502020204030204" pitchFamily="34" charset="0"/>
                <a:ea typeface="Calibri" panose="020F0502020204030204" pitchFamily="34" charset="0"/>
                <a:cs typeface="Times New Roman" panose="02020603050405020304" pitchFamily="18" charset="0"/>
              </a:rPr>
              <a:t>be able to discuss </a:t>
            </a:r>
            <a:r>
              <a:rPr lang="en-US" sz="2400" dirty="0">
                <a:effectLst/>
                <a:latin typeface="Calibri" panose="020F0502020204030204" pitchFamily="34" charset="0"/>
                <a:ea typeface="Calibri" panose="020F0502020204030204" pitchFamily="34" charset="0"/>
                <a:cs typeface="Times New Roman" panose="02020603050405020304" pitchFamily="18" charset="0"/>
              </a:rPr>
              <a:t>the life of Paul W. Litchfield, an influential industrialist of the early to mid- 20</a:t>
            </a:r>
            <a:r>
              <a:rPr lang="en-US" sz="2400" baseline="30000" dirty="0">
                <a:effectLst/>
                <a:latin typeface="Calibri" panose="020F0502020204030204" pitchFamily="34" charset="0"/>
                <a:ea typeface="Calibri" panose="020F0502020204030204" pitchFamily="34" charset="0"/>
                <a:cs typeface="Times New Roman" panose="02020603050405020304" pitchFamily="18" charset="0"/>
              </a:rPr>
              <a:t>th</a:t>
            </a:r>
            <a:r>
              <a:rPr lang="en-US" sz="2400" dirty="0">
                <a:effectLst/>
                <a:latin typeface="Calibri" panose="020F0502020204030204" pitchFamily="34" charset="0"/>
                <a:ea typeface="Calibri" panose="020F0502020204030204" pitchFamily="34" charset="0"/>
                <a:cs typeface="Times New Roman" panose="02020603050405020304" pitchFamily="18" charset="0"/>
              </a:rPr>
              <a:t> century.</a:t>
            </a:r>
          </a:p>
          <a:p>
            <a:pPr marL="342900" marR="0" lvl="0" indent="-342900">
              <a:lnSpc>
                <a:spcPct val="107000"/>
              </a:lnSpc>
              <a:spcBef>
                <a:spcPts val="0"/>
              </a:spcBef>
              <a:spcAft>
                <a:spcPts val="0"/>
              </a:spcAft>
              <a:buFont typeface="Symbol" panose="05050102010706020507" pitchFamily="18" charset="2"/>
              <a:buChar char=""/>
            </a:pPr>
            <a:r>
              <a:rPr lang="en-US" sz="2400" dirty="0">
                <a:effectLst/>
                <a:latin typeface="Calibri" panose="020F0502020204030204" pitchFamily="34" charset="0"/>
                <a:ea typeface="Calibri" panose="020F0502020204030204" pitchFamily="34" charset="0"/>
                <a:cs typeface="Times New Roman" panose="02020603050405020304" pitchFamily="18" charset="0"/>
              </a:rPr>
              <a:t>Students will identify key information from a video about Paul Litchfield.</a:t>
            </a:r>
          </a:p>
          <a:p>
            <a:pPr marL="342900" marR="0" lvl="0" indent="-342900">
              <a:lnSpc>
                <a:spcPct val="107000"/>
              </a:lnSpc>
              <a:spcBef>
                <a:spcPts val="0"/>
              </a:spcBef>
              <a:spcAft>
                <a:spcPts val="800"/>
              </a:spcAft>
              <a:buFont typeface="Symbol" panose="05050102010706020507" pitchFamily="18" charset="2"/>
              <a:buChar char=""/>
            </a:pPr>
            <a:r>
              <a:rPr lang="en-US" sz="2400" dirty="0">
                <a:effectLst/>
                <a:latin typeface="Calibri" panose="020F0502020204030204" pitchFamily="34" charset="0"/>
                <a:ea typeface="Calibri" panose="020F0502020204030204" pitchFamily="34" charset="0"/>
                <a:cs typeface="Times New Roman" panose="02020603050405020304" pitchFamily="18" charset="0"/>
              </a:rPr>
              <a:t>Students will </a:t>
            </a:r>
            <a:r>
              <a:rPr lang="en-US" sz="2400" dirty="0">
                <a:latin typeface="Calibri" panose="020F0502020204030204" pitchFamily="34" charset="0"/>
                <a:ea typeface="Calibri" panose="020F0502020204030204" pitchFamily="34" charset="0"/>
                <a:cs typeface="Times New Roman" panose="02020603050405020304" pitchFamily="18" charset="0"/>
              </a:rPr>
              <a:t>demonstrate</a:t>
            </a:r>
            <a:r>
              <a:rPr lang="en-US" sz="2400" dirty="0">
                <a:effectLst/>
                <a:latin typeface="Calibri" panose="020F0502020204030204" pitchFamily="34" charset="0"/>
                <a:ea typeface="Calibri" panose="020F0502020204030204" pitchFamily="34" charset="0"/>
                <a:cs typeface="Times New Roman" panose="02020603050405020304" pitchFamily="18" charset="0"/>
              </a:rPr>
              <a:t> what they learned about Paul Litchfield and his influence in Arizona through an extension activity.</a:t>
            </a:r>
          </a:p>
          <a:p>
            <a:pPr marL="0" marR="0" lvl="0" indent="0">
              <a:lnSpc>
                <a:spcPct val="107000"/>
              </a:lnSpc>
              <a:spcBef>
                <a:spcPts val="0"/>
              </a:spcBef>
              <a:spcAft>
                <a:spcPts val="800"/>
              </a:spcAft>
              <a:buNone/>
            </a:pP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lvl="1">
              <a:buFont typeface="Arial" panose="020B0604020202020204" pitchFamily="34" charset="0"/>
              <a:buChar char="•"/>
            </a:pPr>
            <a:endParaRPr lang="en-US" dirty="0"/>
          </a:p>
        </p:txBody>
      </p:sp>
      <p:pic>
        <p:nvPicPr>
          <p:cNvPr id="4" name="Picture 3">
            <a:extLst>
              <a:ext uri="{FF2B5EF4-FFF2-40B4-BE49-F238E27FC236}">
                <a16:creationId xmlns:a16="http://schemas.microsoft.com/office/drawing/2014/main" id="{90B1921E-D213-611F-2150-5182BE87E9CA}"/>
              </a:ext>
            </a:extLst>
          </p:cNvPr>
          <p:cNvPicPr>
            <a:picLocks noChangeAspect="1"/>
          </p:cNvPicPr>
          <p:nvPr/>
        </p:nvPicPr>
        <p:blipFill>
          <a:blip r:embed="rId2"/>
          <a:stretch>
            <a:fillRect/>
          </a:stretch>
        </p:blipFill>
        <p:spPr>
          <a:xfrm>
            <a:off x="10622160" y="5277080"/>
            <a:ext cx="1111788" cy="1185093"/>
          </a:xfrm>
          <a:prstGeom prst="rect">
            <a:avLst/>
          </a:prstGeom>
        </p:spPr>
      </p:pic>
      <p:sp>
        <p:nvSpPr>
          <p:cNvPr id="5" name="TextBox 4">
            <a:extLst>
              <a:ext uri="{FF2B5EF4-FFF2-40B4-BE49-F238E27FC236}">
                <a16:creationId xmlns:a16="http://schemas.microsoft.com/office/drawing/2014/main" id="{D0275FCD-9431-C83E-BAB5-256979E7EBE9}"/>
              </a:ext>
            </a:extLst>
          </p:cNvPr>
          <p:cNvSpPr txBox="1"/>
          <p:nvPr/>
        </p:nvSpPr>
        <p:spPr>
          <a:xfrm>
            <a:off x="3529632" y="1541256"/>
            <a:ext cx="2892072" cy="523220"/>
          </a:xfrm>
          <a:prstGeom prst="rect">
            <a:avLst/>
          </a:prstGeom>
          <a:noFill/>
        </p:spPr>
        <p:txBody>
          <a:bodyPr wrap="square" rtlCol="0">
            <a:spAutoFit/>
          </a:bodyPr>
          <a:lstStyle/>
          <a:p>
            <a:pPr algn="ctr"/>
            <a:r>
              <a:rPr lang="en-US" sz="2800" dirty="0"/>
              <a:t>Lesson Plan</a:t>
            </a:r>
          </a:p>
        </p:txBody>
      </p:sp>
    </p:spTree>
    <p:extLst>
      <p:ext uri="{BB962C8B-B14F-4D97-AF65-F5344CB8AC3E}">
        <p14:creationId xmlns:p14="http://schemas.microsoft.com/office/powerpoint/2010/main" val="27746470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D44F9-E080-7827-051D-3C4CA41BBFB0}"/>
              </a:ext>
            </a:extLst>
          </p:cNvPr>
          <p:cNvSpPr>
            <a:spLocks noGrp="1"/>
          </p:cNvSpPr>
          <p:nvPr>
            <p:ph type="title"/>
          </p:nvPr>
        </p:nvSpPr>
        <p:spPr>
          <a:xfrm>
            <a:off x="296334" y="448421"/>
            <a:ext cx="11146366" cy="736433"/>
          </a:xfrm>
        </p:spPr>
        <p:txBody>
          <a:bodyPr>
            <a:normAutofit fontScale="90000"/>
          </a:bodyPr>
          <a:lstStyle/>
          <a:p>
            <a:r>
              <a:rPr lang="en-US" dirty="0"/>
              <a:t>Paul W. Litchfield: An American Industrialist in Arizona</a:t>
            </a:r>
          </a:p>
        </p:txBody>
      </p:sp>
      <p:sp>
        <p:nvSpPr>
          <p:cNvPr id="3" name="Content Placeholder 2">
            <a:extLst>
              <a:ext uri="{FF2B5EF4-FFF2-40B4-BE49-F238E27FC236}">
                <a16:creationId xmlns:a16="http://schemas.microsoft.com/office/drawing/2014/main" id="{856BA92B-E8AC-7F87-9586-A92F43F13C48}"/>
              </a:ext>
            </a:extLst>
          </p:cNvPr>
          <p:cNvSpPr>
            <a:spLocks noGrp="1"/>
          </p:cNvSpPr>
          <p:nvPr>
            <p:ph idx="1"/>
          </p:nvPr>
        </p:nvSpPr>
        <p:spPr>
          <a:xfrm>
            <a:off x="677334" y="2160589"/>
            <a:ext cx="9368366" cy="3880773"/>
          </a:xfrm>
        </p:spPr>
        <p:txBody>
          <a:bodyPr>
            <a:normAutofit/>
          </a:bodyPr>
          <a:lstStyle/>
          <a:p>
            <a:pPr marL="0" marR="0" lvl="0" indent="0" algn="l" defTabSz="457200" rtl="0" eaLnBrk="1" fontAlgn="auto" latinLnBrk="0" hangingPunct="1">
              <a:lnSpc>
                <a:spcPct val="150000"/>
              </a:lnSpc>
              <a:spcBef>
                <a:spcPts val="0"/>
              </a:spcBef>
              <a:spcAft>
                <a:spcPts val="0"/>
              </a:spcAft>
              <a:buClr>
                <a:srgbClr val="90C226"/>
              </a:buClr>
              <a:buSzPct val="80000"/>
              <a:buNone/>
              <a:tabLst/>
              <a:defRPr/>
            </a:pPr>
            <a:r>
              <a:rPr kumimoji="0" lang="en-US" sz="2000" b="0" i="0" u="none" strike="noStrike" kern="1200" cap="none" spc="0" normalizeH="0" baseline="0" noProof="0" dirty="0">
                <a:ln>
                  <a:noFill/>
                </a:ln>
                <a:solidFill>
                  <a:prstClr val="white">
                    <a:lumMod val="75000"/>
                    <a:lumOff val="25000"/>
                  </a:prstClr>
                </a:solidFill>
                <a:effectLst/>
                <a:uLnTx/>
                <a:uFillTx/>
                <a:latin typeface="Calibri" panose="020F0502020204030204" pitchFamily="34" charset="0"/>
                <a:ea typeface="Calibri" panose="020F0502020204030204" pitchFamily="34" charset="0"/>
                <a:cs typeface="Times New Roman" panose="02020603050405020304" pitchFamily="18" charset="0"/>
              </a:rPr>
              <a:t>● 3.H1.1 Utilize a variety of sources to construct a historical narrative exploring Arizona’s cultures, civilizations, and innovations. </a:t>
            </a:r>
          </a:p>
          <a:p>
            <a:pPr marL="0" marR="0" lvl="0" indent="0" algn="l" defTabSz="457200" rtl="0" eaLnBrk="1" fontAlgn="auto" latinLnBrk="0" hangingPunct="1">
              <a:lnSpc>
                <a:spcPct val="150000"/>
              </a:lnSpc>
              <a:spcBef>
                <a:spcPts val="0"/>
              </a:spcBef>
              <a:spcAft>
                <a:spcPts val="0"/>
              </a:spcAft>
              <a:buClr>
                <a:srgbClr val="90C226"/>
              </a:buClr>
              <a:buSzPct val="80000"/>
              <a:buNone/>
              <a:tabLst/>
              <a:defRPr/>
            </a:pPr>
            <a:r>
              <a:rPr kumimoji="0" lang="en-US" sz="2000" b="0" i="0" u="none" strike="noStrike" kern="1200" cap="none" spc="0" normalizeH="0" baseline="0" noProof="0" dirty="0">
                <a:ln>
                  <a:noFill/>
                </a:ln>
                <a:solidFill>
                  <a:prstClr val="white">
                    <a:lumMod val="75000"/>
                    <a:lumOff val="25000"/>
                  </a:prstClr>
                </a:solidFill>
                <a:effectLst/>
                <a:uLnTx/>
                <a:uFillTx/>
                <a:latin typeface="Calibri" panose="020F0502020204030204" pitchFamily="34" charset="0"/>
                <a:ea typeface="Calibri" panose="020F0502020204030204" pitchFamily="34" charset="0"/>
                <a:cs typeface="Times New Roman" panose="02020603050405020304" pitchFamily="18" charset="0"/>
              </a:rPr>
              <a:t>• Key concepts include but are not limited to impact of prehistoric peoples, Native Americans, Latinx, African Americans, Asian Americans, and newcomers from the United States and world on art, language, architecture, mining, agriculture, and innovations. </a:t>
            </a:r>
          </a:p>
          <a:p>
            <a:pPr marL="0" marR="0" lvl="0" indent="0" algn="l" defTabSz="457200" rtl="0" eaLnBrk="1" fontAlgn="auto" latinLnBrk="0" hangingPunct="1">
              <a:lnSpc>
                <a:spcPct val="150000"/>
              </a:lnSpc>
              <a:spcBef>
                <a:spcPts val="0"/>
              </a:spcBef>
              <a:spcAft>
                <a:spcPts val="0"/>
              </a:spcAft>
              <a:buClr>
                <a:srgbClr val="90C226"/>
              </a:buClr>
              <a:buSzPct val="80000"/>
              <a:buNone/>
              <a:tabLst/>
              <a:defRPr/>
            </a:pPr>
            <a:r>
              <a:rPr lang="en-US" sz="2000" dirty="0">
                <a:solidFill>
                  <a:prstClr val="white">
                    <a:lumMod val="75000"/>
                    <a:lumOff val="25000"/>
                  </a:prstClr>
                </a:solidFill>
                <a:latin typeface="Calibri" panose="020F0502020204030204" pitchFamily="34" charset="0"/>
                <a:ea typeface="Calibri" panose="020F0502020204030204" pitchFamily="34" charset="0"/>
                <a:cs typeface="Times New Roman" panose="02020603050405020304" pitchFamily="18" charset="0"/>
              </a:rPr>
              <a:t>	</a:t>
            </a:r>
            <a:r>
              <a:rPr kumimoji="0" lang="en-US" sz="2800" b="0" i="1" u="none" strike="noStrike" kern="1200" cap="none" spc="0" normalizeH="0" baseline="0" noProof="0" dirty="0">
                <a:ln>
                  <a:noFill/>
                </a:ln>
                <a:solidFill>
                  <a:prstClr val="white">
                    <a:lumMod val="75000"/>
                    <a:lumOff val="25000"/>
                  </a:prstClr>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400" b="1" i="1" u="none" strike="noStrike" kern="1200" cap="none" spc="0" normalizeH="0" baseline="0" noProof="0" dirty="0">
                <a:ln>
                  <a:noFill/>
                </a:ln>
                <a:solidFill>
                  <a:prstClr val="white">
                    <a:lumMod val="75000"/>
                    <a:lumOff val="25000"/>
                  </a:prstClr>
                </a:solidFill>
                <a:effectLst/>
                <a:uLnTx/>
                <a:uFillTx/>
                <a:latin typeface="Calibri" panose="020F0502020204030204" pitchFamily="34" charset="0"/>
                <a:ea typeface="Calibri" panose="020F0502020204030204" pitchFamily="34" charset="0"/>
                <a:cs typeface="Times New Roman" panose="02020603050405020304" pitchFamily="18" charset="0"/>
              </a:rPr>
              <a:t>Influential individuals and groups in the history and development 	 	   of Arizona. </a:t>
            </a:r>
            <a:endParaRPr kumimoji="0" lang="en-US" b="1" i="1" u="none" strike="noStrike" kern="1200" cap="none" spc="0" normalizeH="0" baseline="0" noProof="0" dirty="0">
              <a:ln>
                <a:noFill/>
              </a:ln>
              <a:solidFill>
                <a:prstClr val="white">
                  <a:lumMod val="75000"/>
                  <a:lumOff val="25000"/>
                </a:prstClr>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457200" rtl="0" eaLnBrk="1" fontAlgn="auto" latinLnBrk="0" hangingPunct="1">
              <a:lnSpc>
                <a:spcPct val="150000"/>
              </a:lnSpc>
              <a:spcBef>
                <a:spcPts val="0"/>
              </a:spcBef>
              <a:spcAft>
                <a:spcPts val="0"/>
              </a:spcAft>
              <a:buClr>
                <a:srgbClr val="90C226"/>
              </a:buClr>
              <a:buSzPct val="80000"/>
              <a:buFont typeface="Symbol" panose="05050102010706020507" pitchFamily="18" charset="2"/>
              <a:buChar char=""/>
              <a:tabLst/>
              <a:defRPr/>
            </a:pPr>
            <a:endParaRPr kumimoji="0" lang="en-US" sz="2000" b="0" i="0" u="none" strike="noStrike" kern="1200" cap="none" spc="0" normalizeH="0" baseline="0" noProof="0" dirty="0">
              <a:ln>
                <a:noFill/>
              </a:ln>
              <a:solidFill>
                <a:prstClr val="white">
                  <a:lumMod val="75000"/>
                  <a:lumOff val="25000"/>
                </a:prstClr>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lvl="1">
              <a:buFont typeface="Arial" panose="020B0604020202020204" pitchFamily="34" charset="0"/>
              <a:buChar char="•"/>
            </a:pPr>
            <a:endParaRPr lang="en-US" dirty="0"/>
          </a:p>
        </p:txBody>
      </p:sp>
      <p:pic>
        <p:nvPicPr>
          <p:cNvPr id="4" name="Picture 3">
            <a:extLst>
              <a:ext uri="{FF2B5EF4-FFF2-40B4-BE49-F238E27FC236}">
                <a16:creationId xmlns:a16="http://schemas.microsoft.com/office/drawing/2014/main" id="{90B1921E-D213-611F-2150-5182BE87E9CA}"/>
              </a:ext>
            </a:extLst>
          </p:cNvPr>
          <p:cNvPicPr>
            <a:picLocks noChangeAspect="1"/>
          </p:cNvPicPr>
          <p:nvPr/>
        </p:nvPicPr>
        <p:blipFill>
          <a:blip r:embed="rId2"/>
          <a:stretch>
            <a:fillRect/>
          </a:stretch>
        </p:blipFill>
        <p:spPr>
          <a:xfrm>
            <a:off x="10664326" y="5310284"/>
            <a:ext cx="1163321" cy="1240024"/>
          </a:xfrm>
          <a:prstGeom prst="rect">
            <a:avLst/>
          </a:prstGeom>
        </p:spPr>
      </p:pic>
      <p:sp>
        <p:nvSpPr>
          <p:cNvPr id="5" name="Title 1">
            <a:extLst>
              <a:ext uri="{FF2B5EF4-FFF2-40B4-BE49-F238E27FC236}">
                <a16:creationId xmlns:a16="http://schemas.microsoft.com/office/drawing/2014/main" id="{253864B2-9EA7-6B96-C6F8-708AE33CAFF4}"/>
              </a:ext>
            </a:extLst>
          </p:cNvPr>
          <p:cNvSpPr txBox="1">
            <a:spLocks/>
          </p:cNvSpPr>
          <p:nvPr/>
        </p:nvSpPr>
        <p:spPr>
          <a:xfrm>
            <a:off x="3329517" y="1307227"/>
            <a:ext cx="5532966" cy="470774"/>
          </a:xfrm>
          <a:prstGeom prst="rect">
            <a:avLst/>
          </a:prstGeom>
        </p:spPr>
        <p:txBody>
          <a:bodyPr vert="horz" lIns="91440" tIns="45720" rIns="91440" bIns="45720" rtlCol="0" anchor="t">
            <a:normAutofit fontScale="97500" lnSpcReduction="1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700" dirty="0"/>
              <a:t>Arizona Standards Addressed</a:t>
            </a:r>
          </a:p>
        </p:txBody>
      </p:sp>
    </p:spTree>
    <p:extLst>
      <p:ext uri="{BB962C8B-B14F-4D97-AF65-F5344CB8AC3E}">
        <p14:creationId xmlns:p14="http://schemas.microsoft.com/office/powerpoint/2010/main" val="14710740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D44F9-E080-7827-051D-3C4CA41BBFB0}"/>
              </a:ext>
            </a:extLst>
          </p:cNvPr>
          <p:cNvSpPr>
            <a:spLocks noGrp="1"/>
          </p:cNvSpPr>
          <p:nvPr>
            <p:ph type="title"/>
          </p:nvPr>
        </p:nvSpPr>
        <p:spPr>
          <a:xfrm>
            <a:off x="227984" y="356988"/>
            <a:ext cx="10617815" cy="751717"/>
          </a:xfrm>
        </p:spPr>
        <p:txBody>
          <a:bodyPr>
            <a:normAutofit fontScale="90000"/>
          </a:bodyPr>
          <a:lstStyle/>
          <a:p>
            <a:r>
              <a:rPr lang="en-US" dirty="0"/>
              <a:t>Paul W. Litchfield: An American Industrialist in Arizona</a:t>
            </a:r>
          </a:p>
        </p:txBody>
      </p:sp>
      <p:sp>
        <p:nvSpPr>
          <p:cNvPr id="3" name="Content Placeholder 2">
            <a:extLst>
              <a:ext uri="{FF2B5EF4-FFF2-40B4-BE49-F238E27FC236}">
                <a16:creationId xmlns:a16="http://schemas.microsoft.com/office/drawing/2014/main" id="{856BA92B-E8AC-7F87-9586-A92F43F13C48}"/>
              </a:ext>
            </a:extLst>
          </p:cNvPr>
          <p:cNvSpPr>
            <a:spLocks noGrp="1"/>
          </p:cNvSpPr>
          <p:nvPr>
            <p:ph idx="1"/>
          </p:nvPr>
        </p:nvSpPr>
        <p:spPr>
          <a:xfrm>
            <a:off x="861533" y="1881576"/>
            <a:ext cx="8596668" cy="3880773"/>
          </a:xfrm>
        </p:spPr>
        <p:txBody>
          <a:bodyPr>
            <a:normAutofit/>
          </a:bodyPr>
          <a:lstStyle/>
          <a:p>
            <a:pPr marL="342900" marR="0" lvl="0" indent="-342900">
              <a:lnSpc>
                <a:spcPct val="150000"/>
              </a:lnSpc>
              <a:spcBef>
                <a:spcPts val="0"/>
              </a:spcBef>
              <a:spcAft>
                <a:spcPts val="0"/>
              </a:spcAft>
              <a:buFont typeface="Symbol" panose="05050102010706020507" pitchFamily="18" charset="2"/>
              <a:buChar char=""/>
            </a:pPr>
            <a:r>
              <a:rPr lang="en-US" sz="2400" dirty="0">
                <a:effectLst/>
                <a:latin typeface="Calibri" panose="020F0502020204030204" pitchFamily="34" charset="0"/>
                <a:ea typeface="Calibri" panose="020F0502020204030204" pitchFamily="34" charset="0"/>
                <a:cs typeface="Times New Roman" panose="02020603050405020304" pitchFamily="18" charset="0"/>
              </a:rPr>
              <a:t>Goodyear Tire and Rubber Company was started in 1898 and has made rubber tires and many other products including blimps. </a:t>
            </a:r>
          </a:p>
          <a:p>
            <a:pPr marL="342900" marR="0" lvl="0" indent="-342900">
              <a:lnSpc>
                <a:spcPct val="150000"/>
              </a:lnSpc>
              <a:spcBef>
                <a:spcPts val="0"/>
              </a:spcBef>
              <a:spcAft>
                <a:spcPts val="0"/>
              </a:spcAft>
              <a:buFont typeface="Symbol" panose="05050102010706020507" pitchFamily="18" charset="2"/>
              <a:buChar char=""/>
            </a:pP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90B1921E-D213-611F-2150-5182BE87E9CA}"/>
              </a:ext>
            </a:extLst>
          </p:cNvPr>
          <p:cNvPicPr>
            <a:picLocks noChangeAspect="1"/>
          </p:cNvPicPr>
          <p:nvPr/>
        </p:nvPicPr>
        <p:blipFill>
          <a:blip r:embed="rId2"/>
          <a:stretch>
            <a:fillRect/>
          </a:stretch>
        </p:blipFill>
        <p:spPr>
          <a:xfrm>
            <a:off x="10543677" y="5266063"/>
            <a:ext cx="1194471" cy="1273228"/>
          </a:xfrm>
          <a:prstGeom prst="rect">
            <a:avLst/>
          </a:prstGeom>
        </p:spPr>
      </p:pic>
      <p:sp>
        <p:nvSpPr>
          <p:cNvPr id="5" name="Title 1">
            <a:extLst>
              <a:ext uri="{FF2B5EF4-FFF2-40B4-BE49-F238E27FC236}">
                <a16:creationId xmlns:a16="http://schemas.microsoft.com/office/drawing/2014/main" id="{253864B2-9EA7-6B96-C6F8-708AE33CAFF4}"/>
              </a:ext>
            </a:extLst>
          </p:cNvPr>
          <p:cNvSpPr txBox="1">
            <a:spLocks/>
          </p:cNvSpPr>
          <p:nvPr/>
        </p:nvSpPr>
        <p:spPr>
          <a:xfrm>
            <a:off x="227984" y="1180229"/>
            <a:ext cx="2994554" cy="629823"/>
          </a:xfrm>
          <a:prstGeom prst="rect">
            <a:avLst/>
          </a:prstGeom>
        </p:spPr>
        <p:txBody>
          <a:bodyPr vert="horz" lIns="91440" tIns="45720" rIns="91440" bIns="45720" rtlCol="0" anchor="t">
            <a:normAutofit fontScale="975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600" dirty="0"/>
              <a:t>Introduction</a:t>
            </a:r>
          </a:p>
        </p:txBody>
      </p:sp>
      <p:pic>
        <p:nvPicPr>
          <p:cNvPr id="10" name="Picture 9" descr="A group of tires&#10;&#10;Description automatically generated with low confidence">
            <a:extLst>
              <a:ext uri="{FF2B5EF4-FFF2-40B4-BE49-F238E27FC236}">
                <a16:creationId xmlns:a16="http://schemas.microsoft.com/office/drawing/2014/main" id="{235D38C8-422C-6BFA-3473-0709A50C2053}"/>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6141981" y="3147625"/>
            <a:ext cx="4263669" cy="2831839"/>
          </a:xfrm>
          <a:prstGeom prst="rect">
            <a:avLst/>
          </a:prstGeom>
        </p:spPr>
      </p:pic>
      <p:pic>
        <p:nvPicPr>
          <p:cNvPr id="15" name="Picture 14" descr="A blimp in the sky&#10;&#10;Description automatically generated">
            <a:extLst>
              <a:ext uri="{FF2B5EF4-FFF2-40B4-BE49-F238E27FC236}">
                <a16:creationId xmlns:a16="http://schemas.microsoft.com/office/drawing/2014/main" id="{74866E9C-2073-6945-92F1-E6786A864634}"/>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824558" y="3147624"/>
            <a:ext cx="4369974" cy="2758547"/>
          </a:xfrm>
          <a:prstGeom prst="rect">
            <a:avLst/>
          </a:prstGeom>
        </p:spPr>
      </p:pic>
      <p:sp>
        <p:nvSpPr>
          <p:cNvPr id="16" name="TextBox 15">
            <a:extLst>
              <a:ext uri="{FF2B5EF4-FFF2-40B4-BE49-F238E27FC236}">
                <a16:creationId xmlns:a16="http://schemas.microsoft.com/office/drawing/2014/main" id="{3BD596B3-5A22-80BD-FA5E-5EC9687764FF}"/>
              </a:ext>
            </a:extLst>
          </p:cNvPr>
          <p:cNvSpPr txBox="1"/>
          <p:nvPr/>
        </p:nvSpPr>
        <p:spPr>
          <a:xfrm>
            <a:off x="1143570" y="5979464"/>
            <a:ext cx="3364733" cy="230832"/>
          </a:xfrm>
          <a:prstGeom prst="rect">
            <a:avLst/>
          </a:prstGeom>
          <a:noFill/>
        </p:spPr>
        <p:txBody>
          <a:bodyPr wrap="square" rtlCol="0">
            <a:spAutoFit/>
          </a:bodyPr>
          <a:lstStyle/>
          <a:p>
            <a:r>
              <a:rPr lang="en-US" sz="900" dirty="0">
                <a:hlinkClick r:id="rId6" tooltip="https://fr.wikipedia.org/wiki/Fichier:Goodyear_Blimp.jpg"/>
              </a:rPr>
              <a:t>This Photo</a:t>
            </a:r>
            <a:r>
              <a:rPr lang="en-US" sz="900" dirty="0"/>
              <a:t> by Unknown Author is licensed under </a:t>
            </a:r>
            <a:r>
              <a:rPr lang="en-US" sz="900" dirty="0">
                <a:hlinkClick r:id="rId7" tooltip="https://creativecommons.org/licenses/by-sa/3.0/"/>
              </a:rPr>
              <a:t>CC BY-SA</a:t>
            </a:r>
            <a:endParaRPr lang="en-US" sz="900" dirty="0"/>
          </a:p>
        </p:txBody>
      </p:sp>
      <p:sp>
        <p:nvSpPr>
          <p:cNvPr id="17" name="TextBox 16">
            <a:extLst>
              <a:ext uri="{FF2B5EF4-FFF2-40B4-BE49-F238E27FC236}">
                <a16:creationId xmlns:a16="http://schemas.microsoft.com/office/drawing/2014/main" id="{861B2D06-3093-4D8A-482E-B654B407B96A}"/>
              </a:ext>
            </a:extLst>
          </p:cNvPr>
          <p:cNvSpPr txBox="1"/>
          <p:nvPr/>
        </p:nvSpPr>
        <p:spPr>
          <a:xfrm>
            <a:off x="6650299" y="6010751"/>
            <a:ext cx="3364733" cy="230832"/>
          </a:xfrm>
          <a:prstGeom prst="rect">
            <a:avLst/>
          </a:prstGeom>
          <a:noFill/>
        </p:spPr>
        <p:txBody>
          <a:bodyPr wrap="square" rtlCol="0">
            <a:spAutoFit/>
          </a:bodyPr>
          <a:lstStyle/>
          <a:p>
            <a:r>
              <a:rPr lang="en-US" sz="900" dirty="0">
                <a:hlinkClick r:id="rId6" tooltip="https://fr.wikipedia.org/wiki/Fichier:Goodyear_Blimp.jpg"/>
              </a:rPr>
              <a:t>This Photo</a:t>
            </a:r>
            <a:r>
              <a:rPr lang="en-US" sz="900" dirty="0"/>
              <a:t> by Unknown Author is licensed under </a:t>
            </a:r>
            <a:r>
              <a:rPr lang="en-US" sz="900" dirty="0">
                <a:hlinkClick r:id="rId7" tooltip="https://creativecommons.org/licenses/by-sa/3.0/"/>
              </a:rPr>
              <a:t>CC BY-SA</a:t>
            </a:r>
            <a:endParaRPr lang="en-US" sz="900" dirty="0"/>
          </a:p>
        </p:txBody>
      </p:sp>
    </p:spTree>
    <p:extLst>
      <p:ext uri="{BB962C8B-B14F-4D97-AF65-F5344CB8AC3E}">
        <p14:creationId xmlns:p14="http://schemas.microsoft.com/office/powerpoint/2010/main" val="24031955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D32A15C-E1F2-B171-9B9B-0654D9EA0D41}"/>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6329719" y="1926807"/>
            <a:ext cx="5548938" cy="3699293"/>
          </a:xfrm>
          <a:prstGeom prst="rect">
            <a:avLst/>
          </a:prstGeom>
        </p:spPr>
      </p:pic>
      <p:sp>
        <p:nvSpPr>
          <p:cNvPr id="2" name="Title 1">
            <a:extLst>
              <a:ext uri="{FF2B5EF4-FFF2-40B4-BE49-F238E27FC236}">
                <a16:creationId xmlns:a16="http://schemas.microsoft.com/office/drawing/2014/main" id="{002D44F9-E080-7827-051D-3C4CA41BBFB0}"/>
              </a:ext>
            </a:extLst>
          </p:cNvPr>
          <p:cNvSpPr>
            <a:spLocks noGrp="1"/>
          </p:cNvSpPr>
          <p:nvPr>
            <p:ph type="title"/>
          </p:nvPr>
        </p:nvSpPr>
        <p:spPr>
          <a:xfrm>
            <a:off x="220134" y="353300"/>
            <a:ext cx="10323543" cy="629823"/>
          </a:xfrm>
        </p:spPr>
        <p:txBody>
          <a:bodyPr>
            <a:normAutofit fontScale="90000"/>
          </a:bodyPr>
          <a:lstStyle/>
          <a:p>
            <a:r>
              <a:rPr lang="en-US" dirty="0"/>
              <a:t>Paul W. Litchfield: An American Industrialist in Arizona</a:t>
            </a:r>
          </a:p>
        </p:txBody>
      </p:sp>
      <p:sp>
        <p:nvSpPr>
          <p:cNvPr id="3" name="Content Placeholder 2">
            <a:extLst>
              <a:ext uri="{FF2B5EF4-FFF2-40B4-BE49-F238E27FC236}">
                <a16:creationId xmlns:a16="http://schemas.microsoft.com/office/drawing/2014/main" id="{856BA92B-E8AC-7F87-9586-A92F43F13C48}"/>
              </a:ext>
            </a:extLst>
          </p:cNvPr>
          <p:cNvSpPr>
            <a:spLocks noGrp="1"/>
          </p:cNvSpPr>
          <p:nvPr>
            <p:ph idx="1"/>
          </p:nvPr>
        </p:nvSpPr>
        <p:spPr>
          <a:xfrm>
            <a:off x="453852" y="1804390"/>
            <a:ext cx="5875867" cy="4594696"/>
          </a:xfrm>
        </p:spPr>
        <p:txBody>
          <a:bodyPr>
            <a:normAutofit fontScale="25000" lnSpcReduction="20000"/>
          </a:bodyPr>
          <a:lstStyle/>
          <a:p>
            <a:pPr marL="342900" marR="0" lvl="0" indent="-342900">
              <a:lnSpc>
                <a:spcPct val="150000"/>
              </a:lnSpc>
              <a:spcBef>
                <a:spcPts val="0"/>
              </a:spcBef>
              <a:spcAft>
                <a:spcPts val="0"/>
              </a:spcAft>
              <a:buFont typeface="Symbol" panose="05050102010706020507" pitchFamily="18" charset="2"/>
              <a:buChar cha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r>
              <a:rPr lang="en-US" sz="9600" dirty="0">
                <a:effectLst/>
                <a:latin typeface="Calibri" panose="020F0502020204030204" pitchFamily="34" charset="0"/>
                <a:ea typeface="Calibri" panose="020F0502020204030204" pitchFamily="34" charset="0"/>
                <a:cs typeface="Times New Roman" panose="02020603050405020304" pitchFamily="18" charset="0"/>
              </a:rPr>
              <a:t>Early rubber tires relied on the use of natural ingredients such as rubber from rubber trees and cotton from cotton fields.</a:t>
            </a:r>
          </a:p>
          <a:p>
            <a:pPr marL="342900" marR="0" lvl="0" indent="-342900">
              <a:lnSpc>
                <a:spcPct val="150000"/>
              </a:lnSpc>
              <a:spcBef>
                <a:spcPts val="0"/>
              </a:spcBef>
              <a:spcAft>
                <a:spcPts val="0"/>
              </a:spcAft>
              <a:buFont typeface="Symbol" panose="05050102010706020507" pitchFamily="18" charset="2"/>
              <a:buChar char=""/>
            </a:pPr>
            <a:r>
              <a:rPr lang="en-US" sz="9600" dirty="0">
                <a:effectLst/>
                <a:latin typeface="Calibri" panose="020F0502020204030204" pitchFamily="34" charset="0"/>
                <a:ea typeface="Calibri" panose="020F0502020204030204" pitchFamily="34" charset="0"/>
                <a:cs typeface="Times New Roman" panose="02020603050405020304" pitchFamily="18" charset="0"/>
              </a:rPr>
              <a:t>The Goodyear Tire &amp; Rubber Co set up operations in Arizona to grow cotton for their tires</a:t>
            </a:r>
            <a:r>
              <a:rPr lang="en-US" sz="9600" dirty="0">
                <a:latin typeface="Calibri" panose="020F0502020204030204" pitchFamily="34" charset="0"/>
                <a:ea typeface="Calibri" panose="020F0502020204030204" pitchFamily="34" charset="0"/>
                <a:cs typeface="Times New Roman" panose="02020603050405020304" pitchFamily="18" charset="0"/>
              </a:rPr>
              <a:t> and </a:t>
            </a:r>
            <a:r>
              <a:rPr lang="en-US" sz="9600" dirty="0">
                <a:effectLst/>
                <a:latin typeface="Calibri" panose="020F0502020204030204" pitchFamily="34" charset="0"/>
                <a:ea typeface="Calibri" panose="020F0502020204030204" pitchFamily="34" charset="0"/>
                <a:cs typeface="Times New Roman" panose="02020603050405020304" pitchFamily="18" charset="0"/>
              </a:rPr>
              <a:t>other agricultural products</a:t>
            </a:r>
            <a:r>
              <a:rPr lang="en-US" sz="9600" dirty="0">
                <a:latin typeface="Calibri" panose="020F0502020204030204" pitchFamily="34" charset="0"/>
                <a:ea typeface="Calibri" panose="020F0502020204030204" pitchFamily="34" charset="0"/>
                <a:cs typeface="Times New Roman" panose="02020603050405020304" pitchFamily="18" charset="0"/>
              </a:rPr>
              <a:t>,</a:t>
            </a:r>
            <a:r>
              <a:rPr lang="en-US" sz="9600" dirty="0">
                <a:effectLst/>
                <a:latin typeface="Calibri" panose="020F0502020204030204" pitchFamily="34" charset="0"/>
                <a:ea typeface="Calibri" panose="020F0502020204030204" pitchFamily="34" charset="0"/>
                <a:cs typeface="Times New Roman" panose="02020603050405020304" pitchFamily="18" charset="0"/>
              </a:rPr>
              <a:t>  manufacture other products, and test equipment, such as tractor tires.</a:t>
            </a:r>
          </a:p>
        </p:txBody>
      </p:sp>
      <p:pic>
        <p:nvPicPr>
          <p:cNvPr id="4" name="Picture 3">
            <a:extLst>
              <a:ext uri="{FF2B5EF4-FFF2-40B4-BE49-F238E27FC236}">
                <a16:creationId xmlns:a16="http://schemas.microsoft.com/office/drawing/2014/main" id="{90B1921E-D213-611F-2150-5182BE87E9CA}"/>
              </a:ext>
            </a:extLst>
          </p:cNvPr>
          <p:cNvPicPr>
            <a:picLocks noChangeAspect="1"/>
          </p:cNvPicPr>
          <p:nvPr/>
        </p:nvPicPr>
        <p:blipFill>
          <a:blip r:embed="rId4"/>
          <a:stretch>
            <a:fillRect/>
          </a:stretch>
        </p:blipFill>
        <p:spPr>
          <a:xfrm>
            <a:off x="10543677" y="5266063"/>
            <a:ext cx="1194471" cy="1273228"/>
          </a:xfrm>
          <a:prstGeom prst="rect">
            <a:avLst/>
          </a:prstGeom>
        </p:spPr>
      </p:pic>
      <p:sp>
        <p:nvSpPr>
          <p:cNvPr id="5" name="Title 1">
            <a:extLst>
              <a:ext uri="{FF2B5EF4-FFF2-40B4-BE49-F238E27FC236}">
                <a16:creationId xmlns:a16="http://schemas.microsoft.com/office/drawing/2014/main" id="{253864B2-9EA7-6B96-C6F8-708AE33CAFF4}"/>
              </a:ext>
            </a:extLst>
          </p:cNvPr>
          <p:cNvSpPr txBox="1">
            <a:spLocks/>
          </p:cNvSpPr>
          <p:nvPr/>
        </p:nvSpPr>
        <p:spPr>
          <a:xfrm>
            <a:off x="220134" y="1078845"/>
            <a:ext cx="4174067" cy="629823"/>
          </a:xfrm>
          <a:prstGeom prst="rect">
            <a:avLst/>
          </a:prstGeom>
        </p:spPr>
        <p:txBody>
          <a:bodyPr vert="horz" lIns="91440" tIns="45720" rIns="91440" bIns="45720" rtlCol="0" anchor="t">
            <a:normAutofit fontScale="975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800" dirty="0"/>
              <a:t>Introduction continued </a:t>
            </a:r>
          </a:p>
        </p:txBody>
      </p:sp>
      <p:sp>
        <p:nvSpPr>
          <p:cNvPr id="9" name="TextBox 8">
            <a:extLst>
              <a:ext uri="{FF2B5EF4-FFF2-40B4-BE49-F238E27FC236}">
                <a16:creationId xmlns:a16="http://schemas.microsoft.com/office/drawing/2014/main" id="{E15AC6B7-7449-36C8-FC92-D8AB609BBB26}"/>
              </a:ext>
            </a:extLst>
          </p:cNvPr>
          <p:cNvSpPr txBox="1"/>
          <p:nvPr/>
        </p:nvSpPr>
        <p:spPr>
          <a:xfrm>
            <a:off x="7099697" y="5902677"/>
            <a:ext cx="3555257" cy="230832"/>
          </a:xfrm>
          <a:prstGeom prst="rect">
            <a:avLst/>
          </a:prstGeom>
          <a:noFill/>
        </p:spPr>
        <p:txBody>
          <a:bodyPr wrap="square" rtlCol="0">
            <a:spAutoFit/>
          </a:bodyPr>
          <a:lstStyle/>
          <a:p>
            <a:r>
              <a:rPr lang="en-US" sz="900" dirty="0">
                <a:hlinkClick r:id="rId3" tooltip="https://www.isaaa.org/kc/cropbiotechupdate/article/default.asp?ID=18082"/>
              </a:rPr>
              <a:t>This Photo</a:t>
            </a:r>
            <a:r>
              <a:rPr lang="en-US" sz="900" dirty="0"/>
              <a:t> by Unknown Author is licensed under </a:t>
            </a:r>
            <a:r>
              <a:rPr lang="en-US" sz="900" dirty="0">
                <a:hlinkClick r:id="rId5" tooltip="https://creativecommons.org/licenses/by-nc-nd/3.0/"/>
              </a:rPr>
              <a:t>CC BY-NC-ND</a:t>
            </a:r>
            <a:endParaRPr lang="en-US" sz="900" dirty="0"/>
          </a:p>
        </p:txBody>
      </p:sp>
    </p:spTree>
    <p:extLst>
      <p:ext uri="{BB962C8B-B14F-4D97-AF65-F5344CB8AC3E}">
        <p14:creationId xmlns:p14="http://schemas.microsoft.com/office/powerpoint/2010/main" val="14763596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D44F9-E080-7827-051D-3C4CA41BBFB0}"/>
              </a:ext>
            </a:extLst>
          </p:cNvPr>
          <p:cNvSpPr>
            <a:spLocks noGrp="1"/>
          </p:cNvSpPr>
          <p:nvPr>
            <p:ph type="title"/>
          </p:nvPr>
        </p:nvSpPr>
        <p:spPr>
          <a:xfrm>
            <a:off x="220134" y="266867"/>
            <a:ext cx="10625666" cy="629823"/>
          </a:xfrm>
        </p:spPr>
        <p:txBody>
          <a:bodyPr>
            <a:normAutofit fontScale="90000"/>
          </a:bodyPr>
          <a:lstStyle/>
          <a:p>
            <a:r>
              <a:rPr lang="en-US" dirty="0"/>
              <a:t>Paul W. Litchfield: </a:t>
            </a:r>
            <a:r>
              <a:rPr lang="en-US" sz="2800" dirty="0"/>
              <a:t>An American Industrialist in Arizona</a:t>
            </a:r>
            <a:endParaRPr lang="en-US" dirty="0"/>
          </a:p>
        </p:txBody>
      </p:sp>
      <p:sp>
        <p:nvSpPr>
          <p:cNvPr id="3" name="Content Placeholder 2">
            <a:extLst>
              <a:ext uri="{FF2B5EF4-FFF2-40B4-BE49-F238E27FC236}">
                <a16:creationId xmlns:a16="http://schemas.microsoft.com/office/drawing/2014/main" id="{856BA92B-E8AC-7F87-9586-A92F43F13C48}"/>
              </a:ext>
            </a:extLst>
          </p:cNvPr>
          <p:cNvSpPr>
            <a:spLocks noGrp="1"/>
          </p:cNvSpPr>
          <p:nvPr>
            <p:ph idx="1"/>
          </p:nvPr>
        </p:nvSpPr>
        <p:spPr>
          <a:xfrm>
            <a:off x="168444" y="1526513"/>
            <a:ext cx="4661792" cy="5213460"/>
          </a:xfrm>
        </p:spPr>
        <p:txBody>
          <a:bodyPr>
            <a:normAutofit fontScale="92500" lnSpcReduction="20000"/>
          </a:bodyPr>
          <a:lstStyle/>
          <a:p>
            <a:pPr marL="342900" marR="0" lvl="0" indent="-342900" algn="l" defTabSz="457200" rtl="0" eaLnBrk="1" fontAlgn="auto" latinLnBrk="0" hangingPunct="1">
              <a:lnSpc>
                <a:spcPct val="110000"/>
              </a:lnSpc>
              <a:spcBef>
                <a:spcPts val="0"/>
              </a:spcBef>
              <a:spcAft>
                <a:spcPts val="0"/>
              </a:spcAft>
              <a:buClr>
                <a:srgbClr val="90C226"/>
              </a:buClr>
              <a:buSzPct val="80000"/>
              <a:buFont typeface="Symbol" panose="05050102010706020507" pitchFamily="18" charset="2"/>
              <a:buChar char=""/>
              <a:tabLst/>
              <a:defRPr/>
            </a:pPr>
            <a:r>
              <a:rPr kumimoji="0" lang="en-US" sz="2400" b="0" i="0" u="none" strike="noStrike" kern="1200" cap="none" spc="0" normalizeH="0" baseline="0" noProof="0" dirty="0">
                <a:ln>
                  <a:noFill/>
                </a:ln>
                <a:solidFill>
                  <a:prstClr val="white">
                    <a:lumMod val="75000"/>
                    <a:lumOff val="25000"/>
                  </a:prstClr>
                </a:solidFill>
                <a:effectLst/>
                <a:uLnTx/>
                <a:uFillTx/>
                <a:latin typeface="Calibri" panose="020F0502020204030204" pitchFamily="34" charset="0"/>
                <a:ea typeface="Calibri" panose="020F0502020204030204" pitchFamily="34" charset="0"/>
                <a:cs typeface="Times New Roman" panose="02020603050405020304" pitchFamily="18" charset="0"/>
              </a:rPr>
              <a:t>Phoenix and its surrounding cities are located in the Salt River Valley. Litchfield Park and Goodyear are areas where much of the cotton was grown for Goodyear Tire &amp; Rubber Co.</a:t>
            </a:r>
          </a:p>
          <a:p>
            <a:pPr marL="0" marR="0" lvl="0" indent="0" algn="l" defTabSz="457200" rtl="0" eaLnBrk="1" fontAlgn="auto" latinLnBrk="0" hangingPunct="1">
              <a:lnSpc>
                <a:spcPct val="110000"/>
              </a:lnSpc>
              <a:spcBef>
                <a:spcPts val="0"/>
              </a:spcBef>
              <a:spcAft>
                <a:spcPts val="0"/>
              </a:spcAft>
              <a:buClr>
                <a:srgbClr val="90C226"/>
              </a:buClr>
              <a:buSzPct val="80000"/>
              <a:buNone/>
              <a:tabLst/>
              <a:defRPr/>
            </a:pPr>
            <a:endParaRPr kumimoji="0" lang="en-US" sz="2400" b="0" i="0" u="none" strike="noStrike" kern="1200" cap="none" spc="0" normalizeH="0" baseline="0" noProof="0" dirty="0">
              <a:ln>
                <a:noFill/>
              </a:ln>
              <a:solidFill>
                <a:prstClr val="white">
                  <a:lumMod val="75000"/>
                  <a:lumOff val="25000"/>
                </a:prstClr>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457200" rtl="0" eaLnBrk="1" fontAlgn="auto" latinLnBrk="0" hangingPunct="1">
              <a:lnSpc>
                <a:spcPct val="110000"/>
              </a:lnSpc>
              <a:spcBef>
                <a:spcPts val="0"/>
              </a:spcBef>
              <a:spcAft>
                <a:spcPts val="0"/>
              </a:spcAft>
              <a:buClr>
                <a:srgbClr val="90C226"/>
              </a:buClr>
              <a:buSzPct val="80000"/>
              <a:buFont typeface="Symbol" panose="05050102010706020507" pitchFamily="18" charset="2"/>
              <a:buChar char=""/>
              <a:tabLst/>
              <a:defRPr/>
            </a:pPr>
            <a:r>
              <a:rPr kumimoji="0" lang="en-US" sz="2400" b="0" i="0" u="none" strike="noStrike" kern="1200" cap="none" spc="0" normalizeH="0" baseline="0" noProof="0" dirty="0">
                <a:ln>
                  <a:noFill/>
                </a:ln>
                <a:solidFill>
                  <a:prstClr val="white">
                    <a:lumMod val="75000"/>
                    <a:lumOff val="25000"/>
                  </a:prstClr>
                </a:solidFill>
                <a:effectLst/>
                <a:uLnTx/>
                <a:uFillTx/>
                <a:latin typeface="Calibri" panose="020F0502020204030204" pitchFamily="34" charset="0"/>
                <a:ea typeface="Calibri" panose="020F0502020204030204" pitchFamily="34" charset="0"/>
                <a:cs typeface="Times New Roman" panose="02020603050405020304" pitchFamily="18" charset="0"/>
              </a:rPr>
              <a:t>Cotton is grown in Arizona’s low deserts. The Goodyear Tire &amp; Rubber Co mostly grew cotton in the southwest area of the Salt River Valley. </a:t>
            </a:r>
          </a:p>
          <a:p>
            <a:pPr marL="342900" marR="0" lvl="0" indent="-342900" algn="l" defTabSz="457200" rtl="0" eaLnBrk="1" fontAlgn="auto" latinLnBrk="0" hangingPunct="1">
              <a:lnSpc>
                <a:spcPct val="110000"/>
              </a:lnSpc>
              <a:spcBef>
                <a:spcPts val="0"/>
              </a:spcBef>
              <a:spcAft>
                <a:spcPts val="0"/>
              </a:spcAft>
              <a:buClr>
                <a:srgbClr val="90C226"/>
              </a:buClr>
              <a:buSzPct val="80000"/>
              <a:buFont typeface="Symbol" panose="05050102010706020507" pitchFamily="18" charset="2"/>
              <a:buChar char=""/>
              <a:tabLst/>
              <a:defRPr/>
            </a:pPr>
            <a:endParaRPr kumimoji="0" lang="en-US" sz="2400" b="0" i="0" u="none" strike="noStrike" kern="1200" cap="none" spc="0" normalizeH="0" baseline="0" noProof="0" dirty="0">
              <a:ln>
                <a:noFill/>
              </a:ln>
              <a:solidFill>
                <a:prstClr val="white">
                  <a:lumMod val="75000"/>
                  <a:lumOff val="25000"/>
                </a:prstClr>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457200" rtl="0" eaLnBrk="1" fontAlgn="auto" latinLnBrk="0" hangingPunct="1">
              <a:lnSpc>
                <a:spcPct val="110000"/>
              </a:lnSpc>
              <a:spcBef>
                <a:spcPts val="0"/>
              </a:spcBef>
              <a:spcAft>
                <a:spcPts val="0"/>
              </a:spcAft>
              <a:buClr>
                <a:srgbClr val="90C226"/>
              </a:buClr>
              <a:buSzPct val="80000"/>
              <a:buFont typeface="Symbol" panose="05050102010706020507" pitchFamily="18" charset="2"/>
              <a:buChar char=""/>
              <a:tabLst/>
              <a:defRPr/>
            </a:pPr>
            <a:r>
              <a:rPr kumimoji="0" lang="en-US" sz="2400" b="0" i="0" u="none" strike="noStrike" kern="1200" cap="none" spc="0" normalizeH="0" baseline="0" noProof="0" dirty="0">
                <a:ln>
                  <a:noFill/>
                </a:ln>
                <a:solidFill>
                  <a:prstClr val="white">
                    <a:lumMod val="75000"/>
                    <a:lumOff val="25000"/>
                  </a:prstClr>
                </a:solidFill>
                <a:effectLst/>
                <a:uLnTx/>
                <a:uFillTx/>
                <a:latin typeface="Calibri" panose="020F0502020204030204" pitchFamily="34" charset="0"/>
                <a:ea typeface="Calibri" panose="020F0502020204030204" pitchFamily="34" charset="0"/>
                <a:cs typeface="Times New Roman" panose="02020603050405020304" pitchFamily="18" charset="0"/>
              </a:rPr>
              <a:t>Cotton is one of Arizona’s five Cs (copper, cattle, cotton, citrus, &amp; climate)</a:t>
            </a:r>
          </a:p>
          <a:p>
            <a:pPr marL="342900" marR="0" lvl="0" indent="-342900" algn="l" defTabSz="457200" rtl="0" eaLnBrk="1" fontAlgn="auto" latinLnBrk="0" hangingPunct="1">
              <a:lnSpc>
                <a:spcPct val="110000"/>
              </a:lnSpc>
              <a:spcBef>
                <a:spcPts val="0"/>
              </a:spcBef>
              <a:spcAft>
                <a:spcPts val="0"/>
              </a:spcAft>
              <a:buClr>
                <a:srgbClr val="90C226"/>
              </a:buClr>
              <a:buSzPct val="80000"/>
              <a:buFont typeface="Symbol" panose="05050102010706020507" pitchFamily="18" charset="2"/>
              <a:buChar char=""/>
              <a:tabLst/>
              <a:defRPr/>
            </a:pPr>
            <a:endParaRPr kumimoji="0" lang="en-US" sz="2400" b="0" i="0" u="none" strike="noStrike" kern="1200" cap="none" spc="0" normalizeH="0" baseline="0" noProof="0" dirty="0">
              <a:ln>
                <a:noFill/>
              </a:ln>
              <a:solidFill>
                <a:prstClr val="white">
                  <a:lumMod val="75000"/>
                  <a:lumOff val="25000"/>
                </a:prstClr>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457200" rtl="0" eaLnBrk="1" fontAlgn="auto" latinLnBrk="0" hangingPunct="1">
              <a:lnSpc>
                <a:spcPct val="110000"/>
              </a:lnSpc>
              <a:spcBef>
                <a:spcPts val="0"/>
              </a:spcBef>
              <a:spcAft>
                <a:spcPts val="0"/>
              </a:spcAft>
              <a:buClr>
                <a:srgbClr val="90C226"/>
              </a:buClr>
              <a:buSzPct val="80000"/>
              <a:buFont typeface="Symbol" panose="05050102010706020507" pitchFamily="18" charset="2"/>
              <a:buChar char=""/>
              <a:tabLst/>
              <a:defRPr/>
            </a:pPr>
            <a:endParaRPr kumimoji="0" lang="en-US" sz="2400" b="0" i="0" u="none" strike="noStrike" kern="1200" cap="none" spc="0" normalizeH="0" baseline="0" noProof="0" dirty="0">
              <a:ln>
                <a:noFill/>
              </a:ln>
              <a:solidFill>
                <a:prstClr val="white">
                  <a:lumMod val="75000"/>
                  <a:lumOff val="25000"/>
                </a:prstClr>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lvl="1">
              <a:lnSpc>
                <a:spcPct val="110000"/>
              </a:lnSpc>
              <a:buFont typeface="Arial" panose="020B0604020202020204" pitchFamily="34" charset="0"/>
              <a:buChar char="•"/>
            </a:pPr>
            <a:endParaRPr lang="en-US" sz="1100" dirty="0"/>
          </a:p>
        </p:txBody>
      </p:sp>
      <p:pic>
        <p:nvPicPr>
          <p:cNvPr id="4" name="Picture 3">
            <a:extLst>
              <a:ext uri="{FF2B5EF4-FFF2-40B4-BE49-F238E27FC236}">
                <a16:creationId xmlns:a16="http://schemas.microsoft.com/office/drawing/2014/main" id="{90B1921E-D213-611F-2150-5182BE87E9CA}"/>
              </a:ext>
            </a:extLst>
          </p:cNvPr>
          <p:cNvPicPr>
            <a:picLocks noChangeAspect="1"/>
          </p:cNvPicPr>
          <p:nvPr/>
        </p:nvPicPr>
        <p:blipFill>
          <a:blip r:embed="rId2"/>
          <a:stretch>
            <a:fillRect/>
          </a:stretch>
        </p:blipFill>
        <p:spPr>
          <a:xfrm>
            <a:off x="10606633" y="5266062"/>
            <a:ext cx="1194472" cy="1273229"/>
          </a:xfrm>
          <a:prstGeom prst="rect">
            <a:avLst/>
          </a:prstGeom>
        </p:spPr>
      </p:pic>
      <p:sp>
        <p:nvSpPr>
          <p:cNvPr id="5" name="Title 1">
            <a:extLst>
              <a:ext uri="{FF2B5EF4-FFF2-40B4-BE49-F238E27FC236}">
                <a16:creationId xmlns:a16="http://schemas.microsoft.com/office/drawing/2014/main" id="{253864B2-9EA7-6B96-C6F8-708AE33CAFF4}"/>
              </a:ext>
            </a:extLst>
          </p:cNvPr>
          <p:cNvSpPr txBox="1">
            <a:spLocks/>
          </p:cNvSpPr>
          <p:nvPr/>
        </p:nvSpPr>
        <p:spPr>
          <a:xfrm>
            <a:off x="220134" y="896690"/>
            <a:ext cx="4803559" cy="629823"/>
          </a:xfrm>
          <a:prstGeom prst="rect">
            <a:avLst/>
          </a:prstGeom>
        </p:spPr>
        <p:txBody>
          <a:bodyPr vert="horz" lIns="91440" tIns="45720" rIns="91440" bIns="45720" rtlCol="0" anchor="t">
            <a:normAutofit fontScale="975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800" dirty="0"/>
              <a:t>Introduction </a:t>
            </a:r>
            <a:r>
              <a:rPr lang="en-US" sz="2400" dirty="0"/>
              <a:t>Continued</a:t>
            </a:r>
            <a:endParaRPr lang="en-US" sz="2800" dirty="0"/>
          </a:p>
        </p:txBody>
      </p:sp>
      <p:pic>
        <p:nvPicPr>
          <p:cNvPr id="7" name="Picture 6" descr="Map&#10;&#10;Description automatically generated">
            <a:extLst>
              <a:ext uri="{FF2B5EF4-FFF2-40B4-BE49-F238E27FC236}">
                <a16:creationId xmlns:a16="http://schemas.microsoft.com/office/drawing/2014/main" id="{F32AE3D5-8239-8FF1-1CB7-468877094AB6}"/>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4830236" y="2908341"/>
            <a:ext cx="4482110" cy="3496046"/>
          </a:xfrm>
          <a:prstGeom prst="rect">
            <a:avLst/>
          </a:prstGeom>
        </p:spPr>
      </p:pic>
      <p:sp>
        <p:nvSpPr>
          <p:cNvPr id="8" name="TextBox 7">
            <a:extLst>
              <a:ext uri="{FF2B5EF4-FFF2-40B4-BE49-F238E27FC236}">
                <a16:creationId xmlns:a16="http://schemas.microsoft.com/office/drawing/2014/main" id="{50C1F114-9059-39EF-C0BC-EAF5815407D7}"/>
              </a:ext>
            </a:extLst>
          </p:cNvPr>
          <p:cNvSpPr txBox="1"/>
          <p:nvPr/>
        </p:nvSpPr>
        <p:spPr>
          <a:xfrm>
            <a:off x="5258862" y="6404387"/>
            <a:ext cx="3358626" cy="230832"/>
          </a:xfrm>
          <a:prstGeom prst="rect">
            <a:avLst/>
          </a:prstGeom>
          <a:noFill/>
        </p:spPr>
        <p:txBody>
          <a:bodyPr wrap="square" rtlCol="0">
            <a:spAutoFit/>
          </a:bodyPr>
          <a:lstStyle/>
          <a:p>
            <a:r>
              <a:rPr lang="en-US" sz="900" dirty="0">
                <a:hlinkClick r:id="rId4" tooltip="https://en.wikipedia.org/wiki/Salt_River_(Arizona)"/>
              </a:rPr>
              <a:t>This Photo</a:t>
            </a:r>
            <a:r>
              <a:rPr lang="en-US" sz="900" dirty="0"/>
              <a:t> by Unknown Author is licensed under </a:t>
            </a:r>
            <a:r>
              <a:rPr lang="en-US" sz="900" dirty="0">
                <a:hlinkClick r:id="rId5" tooltip="https://creativecommons.org/licenses/by-sa/3.0/"/>
              </a:rPr>
              <a:t>CC BY-SA</a:t>
            </a:r>
            <a:endParaRPr lang="en-US" sz="900" dirty="0"/>
          </a:p>
        </p:txBody>
      </p:sp>
      <p:pic>
        <p:nvPicPr>
          <p:cNvPr id="10" name="Picture 9" descr="Map&#10;&#10;Description automatically generated">
            <a:extLst>
              <a:ext uri="{FF2B5EF4-FFF2-40B4-BE49-F238E27FC236}">
                <a16:creationId xmlns:a16="http://schemas.microsoft.com/office/drawing/2014/main" id="{7CCA7D2F-8756-458E-9509-DB4B4E995956}"/>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7670801" y="804265"/>
            <a:ext cx="3925752" cy="3242400"/>
          </a:xfrm>
          <a:prstGeom prst="rect">
            <a:avLst/>
          </a:prstGeom>
        </p:spPr>
      </p:pic>
      <p:sp>
        <p:nvSpPr>
          <p:cNvPr id="11" name="TextBox 10">
            <a:extLst>
              <a:ext uri="{FF2B5EF4-FFF2-40B4-BE49-F238E27FC236}">
                <a16:creationId xmlns:a16="http://schemas.microsoft.com/office/drawing/2014/main" id="{6D435216-20B9-6F05-229C-CF65F280C899}"/>
              </a:ext>
            </a:extLst>
          </p:cNvPr>
          <p:cNvSpPr txBox="1"/>
          <p:nvPr/>
        </p:nvSpPr>
        <p:spPr>
          <a:xfrm>
            <a:off x="8290463" y="4046665"/>
            <a:ext cx="3194049" cy="230832"/>
          </a:xfrm>
          <a:prstGeom prst="rect">
            <a:avLst/>
          </a:prstGeom>
          <a:noFill/>
        </p:spPr>
        <p:txBody>
          <a:bodyPr wrap="square" rtlCol="0">
            <a:spAutoFit/>
          </a:bodyPr>
          <a:lstStyle/>
          <a:p>
            <a:r>
              <a:rPr lang="en-US" sz="900" dirty="0">
                <a:hlinkClick r:id="rId7" tooltip="https://en.wikipedia.org/wiki/Phoenix_metropolitan_area"/>
              </a:rPr>
              <a:t>This Photo</a:t>
            </a:r>
            <a:r>
              <a:rPr lang="en-US" sz="900" dirty="0"/>
              <a:t> by Unknown Author is licensed under </a:t>
            </a:r>
            <a:r>
              <a:rPr lang="en-US" sz="900" dirty="0">
                <a:hlinkClick r:id="rId5" tooltip="https://creativecommons.org/licenses/by-sa/3.0/"/>
              </a:rPr>
              <a:t>CC BY-SA</a:t>
            </a:r>
            <a:endParaRPr lang="en-US" sz="900" dirty="0"/>
          </a:p>
        </p:txBody>
      </p:sp>
      <p:pic>
        <p:nvPicPr>
          <p:cNvPr id="13" name="Graphic 12" descr="Arrow Right with solid fill">
            <a:extLst>
              <a:ext uri="{FF2B5EF4-FFF2-40B4-BE49-F238E27FC236}">
                <a16:creationId xmlns:a16="http://schemas.microsoft.com/office/drawing/2014/main" id="{4EF2D0C7-E702-DD40-8246-8E8B3E047D4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1475526">
            <a:off x="8160288" y="1842612"/>
            <a:ext cx="914400" cy="914400"/>
          </a:xfrm>
          <a:prstGeom prst="rect">
            <a:avLst/>
          </a:prstGeom>
        </p:spPr>
      </p:pic>
      <p:pic>
        <p:nvPicPr>
          <p:cNvPr id="14" name="Picture 13">
            <a:extLst>
              <a:ext uri="{FF2B5EF4-FFF2-40B4-BE49-F238E27FC236}">
                <a16:creationId xmlns:a16="http://schemas.microsoft.com/office/drawing/2014/main" id="{5274816F-05AD-5097-E6F4-A4948E3E84E3}"/>
              </a:ext>
            </a:extLst>
          </p:cNvPr>
          <p:cNvPicPr>
            <a:picLocks noChangeAspect="1"/>
          </p:cNvPicPr>
          <p:nvPr/>
        </p:nvPicPr>
        <p:blipFill>
          <a:blip r:embed="rId10"/>
          <a:stretch>
            <a:fillRect/>
          </a:stretch>
        </p:blipFill>
        <p:spPr>
          <a:xfrm rot="1403186">
            <a:off x="4395384" y="4847060"/>
            <a:ext cx="1213209" cy="1219306"/>
          </a:xfrm>
          <a:prstGeom prst="rect">
            <a:avLst/>
          </a:prstGeom>
        </p:spPr>
      </p:pic>
    </p:spTree>
    <p:extLst>
      <p:ext uri="{BB962C8B-B14F-4D97-AF65-F5344CB8AC3E}">
        <p14:creationId xmlns:p14="http://schemas.microsoft.com/office/powerpoint/2010/main" val="18131857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10;&#10;Description automatically generated">
            <a:extLst>
              <a:ext uri="{FF2B5EF4-FFF2-40B4-BE49-F238E27FC236}">
                <a16:creationId xmlns:a16="http://schemas.microsoft.com/office/drawing/2014/main" id="{B2164A2B-600D-5F2C-5373-F8463852150D}"/>
              </a:ext>
            </a:extLst>
          </p:cNvPr>
          <p:cNvPicPr>
            <a:picLocks noChangeAspect="1"/>
          </p:cNvPicPr>
          <p:nvPr/>
        </p:nvPicPr>
        <p:blipFill rotWithShape="1">
          <a:blip r:embed="rId2"/>
          <a:srcRect l="1344" t="237" r="29833" b="2942"/>
          <a:stretch/>
        </p:blipFill>
        <p:spPr>
          <a:xfrm rot="5400000">
            <a:off x="6598833" y="831850"/>
            <a:ext cx="4772833" cy="5194300"/>
          </a:xfrm>
          <a:prstGeom prst="roundRect">
            <a:avLst/>
          </a:prstGeom>
        </p:spPr>
      </p:pic>
      <p:sp>
        <p:nvSpPr>
          <p:cNvPr id="2" name="Title 1">
            <a:extLst>
              <a:ext uri="{FF2B5EF4-FFF2-40B4-BE49-F238E27FC236}">
                <a16:creationId xmlns:a16="http://schemas.microsoft.com/office/drawing/2014/main" id="{002D44F9-E080-7827-051D-3C4CA41BBFB0}"/>
              </a:ext>
            </a:extLst>
          </p:cNvPr>
          <p:cNvSpPr>
            <a:spLocks noGrp="1"/>
          </p:cNvSpPr>
          <p:nvPr>
            <p:ph type="title"/>
          </p:nvPr>
        </p:nvSpPr>
        <p:spPr>
          <a:xfrm>
            <a:off x="220134" y="266867"/>
            <a:ext cx="10625666" cy="629823"/>
          </a:xfrm>
        </p:spPr>
        <p:txBody>
          <a:bodyPr>
            <a:normAutofit fontScale="90000"/>
          </a:bodyPr>
          <a:lstStyle/>
          <a:p>
            <a:r>
              <a:rPr lang="en-US" dirty="0"/>
              <a:t>Paul W. Litchfield: </a:t>
            </a:r>
            <a:r>
              <a:rPr lang="en-US" sz="2800" dirty="0"/>
              <a:t>An American Industrialist in Arizona</a:t>
            </a:r>
            <a:endParaRPr lang="en-US" dirty="0"/>
          </a:p>
        </p:txBody>
      </p:sp>
      <p:sp>
        <p:nvSpPr>
          <p:cNvPr id="3" name="Content Placeholder 2">
            <a:extLst>
              <a:ext uri="{FF2B5EF4-FFF2-40B4-BE49-F238E27FC236}">
                <a16:creationId xmlns:a16="http://schemas.microsoft.com/office/drawing/2014/main" id="{856BA92B-E8AC-7F87-9586-A92F43F13C48}"/>
              </a:ext>
            </a:extLst>
          </p:cNvPr>
          <p:cNvSpPr>
            <a:spLocks noGrp="1"/>
          </p:cNvSpPr>
          <p:nvPr>
            <p:ph idx="1"/>
          </p:nvPr>
        </p:nvSpPr>
        <p:spPr>
          <a:xfrm>
            <a:off x="677333" y="1526513"/>
            <a:ext cx="5710767" cy="4867877"/>
          </a:xfrm>
        </p:spPr>
        <p:txBody>
          <a:bodyPr>
            <a:normAutofit/>
          </a:bodyPr>
          <a:lstStyle/>
          <a:p>
            <a:pPr marL="342900" marR="0" lvl="0" indent="-342900" algn="l" defTabSz="457200" rtl="0" eaLnBrk="1" fontAlgn="auto" latinLnBrk="0" hangingPunct="1">
              <a:lnSpc>
                <a:spcPct val="110000"/>
              </a:lnSpc>
              <a:spcBef>
                <a:spcPts val="0"/>
              </a:spcBef>
              <a:spcAft>
                <a:spcPts val="0"/>
              </a:spcAft>
              <a:buClr>
                <a:srgbClr val="90C226"/>
              </a:buClr>
              <a:buSzPct val="80000"/>
              <a:buFont typeface="Symbol" panose="05050102010706020507" pitchFamily="18" charset="2"/>
              <a:buChar char=""/>
              <a:tabLst/>
              <a:defRPr/>
            </a:pPr>
            <a:r>
              <a:rPr kumimoji="0" lang="en-US" sz="2400" b="0" i="0" u="none" strike="noStrike" kern="1200" cap="none" spc="0" normalizeH="0" baseline="0" noProof="0" dirty="0">
                <a:ln>
                  <a:noFill/>
                </a:ln>
                <a:solidFill>
                  <a:prstClr val="white">
                    <a:lumMod val="75000"/>
                    <a:lumOff val="25000"/>
                  </a:prstClr>
                </a:solidFill>
                <a:effectLst/>
                <a:uLnTx/>
                <a:uFillTx/>
                <a:latin typeface="Calibri" panose="020F0502020204030204" pitchFamily="34" charset="0"/>
                <a:ea typeface="Calibri" panose="020F0502020204030204" pitchFamily="34" charset="0"/>
                <a:cs typeface="Times New Roman" panose="02020603050405020304" pitchFamily="18" charset="0"/>
              </a:rPr>
              <a:t>Rubber companies had been developing air-filled tires since the 1890s. They started by making tires for bicycles and horse-drawn carriages. They later made air-filled tires for automobiles and needed to find a way to make tires more durable.</a:t>
            </a:r>
          </a:p>
          <a:p>
            <a:pPr marL="342900" marR="0" lvl="0" indent="-342900" algn="l" defTabSz="457200" rtl="0" eaLnBrk="1" fontAlgn="auto" latinLnBrk="0" hangingPunct="1">
              <a:lnSpc>
                <a:spcPct val="110000"/>
              </a:lnSpc>
              <a:spcBef>
                <a:spcPts val="0"/>
              </a:spcBef>
              <a:spcAft>
                <a:spcPts val="0"/>
              </a:spcAft>
              <a:buClr>
                <a:srgbClr val="90C226"/>
              </a:buClr>
              <a:buSzPct val="80000"/>
              <a:buFont typeface="Symbol" panose="05050102010706020507" pitchFamily="18" charset="2"/>
              <a:buChar char=""/>
              <a:tabLst/>
              <a:defRPr/>
            </a:pPr>
            <a:endParaRPr kumimoji="0" lang="en-US" sz="2400" b="0" i="0" u="none" strike="noStrike" kern="1200" cap="none" spc="0" normalizeH="0" baseline="0" noProof="0" dirty="0">
              <a:ln>
                <a:noFill/>
              </a:ln>
              <a:solidFill>
                <a:prstClr val="white">
                  <a:lumMod val="75000"/>
                  <a:lumOff val="25000"/>
                </a:prstClr>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457200" rtl="0" eaLnBrk="1" fontAlgn="auto" latinLnBrk="0" hangingPunct="1">
              <a:lnSpc>
                <a:spcPct val="110000"/>
              </a:lnSpc>
              <a:spcBef>
                <a:spcPts val="0"/>
              </a:spcBef>
              <a:spcAft>
                <a:spcPts val="800"/>
              </a:spcAft>
              <a:buClr>
                <a:srgbClr val="90C226"/>
              </a:buClr>
              <a:buSzPct val="80000"/>
              <a:buFont typeface="Symbol" panose="05050102010706020507" pitchFamily="18" charset="2"/>
              <a:buChar char=""/>
              <a:tabLst/>
              <a:defRPr/>
            </a:pPr>
            <a:r>
              <a:rPr kumimoji="0" lang="en-US" sz="2400" b="0" i="0" u="none" strike="noStrike" kern="1200" cap="none" spc="0" normalizeH="0" baseline="0" noProof="0" dirty="0">
                <a:ln>
                  <a:noFill/>
                </a:ln>
                <a:solidFill>
                  <a:prstClr val="white">
                    <a:lumMod val="75000"/>
                    <a:lumOff val="25000"/>
                  </a:prstClr>
                </a:solidFill>
                <a:effectLst/>
                <a:uLnTx/>
                <a:uFillTx/>
                <a:latin typeface="Calibri" panose="020F0502020204030204" pitchFamily="34" charset="0"/>
                <a:ea typeface="Calibri" panose="020F0502020204030204" pitchFamily="34" charset="0"/>
                <a:cs typeface="Times New Roman" panose="02020603050405020304" pitchFamily="18" charset="0"/>
              </a:rPr>
              <a:t>Rubber companies use more man-made ingredients in tire making today and no longer need cotton in tires.</a:t>
            </a:r>
          </a:p>
          <a:p>
            <a:pPr lvl="1">
              <a:lnSpc>
                <a:spcPct val="110000"/>
              </a:lnSpc>
              <a:buFont typeface="Arial" panose="020B0604020202020204" pitchFamily="34" charset="0"/>
              <a:buChar char="•"/>
            </a:pPr>
            <a:endParaRPr lang="en-US" sz="1100" dirty="0"/>
          </a:p>
        </p:txBody>
      </p:sp>
      <p:pic>
        <p:nvPicPr>
          <p:cNvPr id="4" name="Picture 3">
            <a:extLst>
              <a:ext uri="{FF2B5EF4-FFF2-40B4-BE49-F238E27FC236}">
                <a16:creationId xmlns:a16="http://schemas.microsoft.com/office/drawing/2014/main" id="{90B1921E-D213-611F-2150-5182BE87E9CA}"/>
              </a:ext>
            </a:extLst>
          </p:cNvPr>
          <p:cNvPicPr>
            <a:picLocks noChangeAspect="1"/>
          </p:cNvPicPr>
          <p:nvPr/>
        </p:nvPicPr>
        <p:blipFill>
          <a:blip r:embed="rId3"/>
          <a:stretch>
            <a:fillRect/>
          </a:stretch>
        </p:blipFill>
        <p:spPr>
          <a:xfrm>
            <a:off x="10606633" y="5266062"/>
            <a:ext cx="1194472" cy="1273229"/>
          </a:xfrm>
          <a:prstGeom prst="rect">
            <a:avLst/>
          </a:prstGeom>
        </p:spPr>
      </p:pic>
      <p:sp>
        <p:nvSpPr>
          <p:cNvPr id="5" name="Title 1">
            <a:extLst>
              <a:ext uri="{FF2B5EF4-FFF2-40B4-BE49-F238E27FC236}">
                <a16:creationId xmlns:a16="http://schemas.microsoft.com/office/drawing/2014/main" id="{253864B2-9EA7-6B96-C6F8-708AE33CAFF4}"/>
              </a:ext>
            </a:extLst>
          </p:cNvPr>
          <p:cNvSpPr txBox="1">
            <a:spLocks/>
          </p:cNvSpPr>
          <p:nvPr/>
        </p:nvSpPr>
        <p:spPr>
          <a:xfrm>
            <a:off x="220134" y="896690"/>
            <a:ext cx="4803559" cy="629823"/>
          </a:xfrm>
          <a:prstGeom prst="rect">
            <a:avLst/>
          </a:prstGeom>
        </p:spPr>
        <p:txBody>
          <a:bodyPr vert="horz" lIns="91440" tIns="45720" rIns="91440" bIns="45720" rtlCol="0" anchor="t">
            <a:normAutofit fontScale="975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800" dirty="0"/>
              <a:t>Introduction </a:t>
            </a:r>
            <a:r>
              <a:rPr lang="en-US" sz="2400" dirty="0"/>
              <a:t>Continued</a:t>
            </a:r>
            <a:endParaRPr lang="en-US" sz="2800" dirty="0"/>
          </a:p>
        </p:txBody>
      </p:sp>
    </p:spTree>
    <p:extLst>
      <p:ext uri="{BB962C8B-B14F-4D97-AF65-F5344CB8AC3E}">
        <p14:creationId xmlns:p14="http://schemas.microsoft.com/office/powerpoint/2010/main" val="24479569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D44F9-E080-7827-051D-3C4CA41BBFB0}"/>
              </a:ext>
            </a:extLst>
          </p:cNvPr>
          <p:cNvSpPr>
            <a:spLocks noGrp="1"/>
          </p:cNvSpPr>
          <p:nvPr>
            <p:ph type="title"/>
          </p:nvPr>
        </p:nvSpPr>
        <p:spPr>
          <a:xfrm>
            <a:off x="220134" y="266867"/>
            <a:ext cx="10866966" cy="711033"/>
          </a:xfrm>
        </p:spPr>
        <p:txBody>
          <a:bodyPr>
            <a:normAutofit fontScale="90000"/>
          </a:bodyPr>
          <a:lstStyle/>
          <a:p>
            <a:r>
              <a:rPr lang="en-US" dirty="0"/>
              <a:t>Paul W. Litchfield: An American Industrialist in Arizona</a:t>
            </a:r>
          </a:p>
        </p:txBody>
      </p:sp>
      <p:sp>
        <p:nvSpPr>
          <p:cNvPr id="3" name="Content Placeholder 2">
            <a:extLst>
              <a:ext uri="{FF2B5EF4-FFF2-40B4-BE49-F238E27FC236}">
                <a16:creationId xmlns:a16="http://schemas.microsoft.com/office/drawing/2014/main" id="{856BA92B-E8AC-7F87-9586-A92F43F13C48}"/>
              </a:ext>
            </a:extLst>
          </p:cNvPr>
          <p:cNvSpPr>
            <a:spLocks noGrp="1"/>
          </p:cNvSpPr>
          <p:nvPr>
            <p:ph idx="1"/>
          </p:nvPr>
        </p:nvSpPr>
        <p:spPr>
          <a:xfrm>
            <a:off x="817034" y="1818563"/>
            <a:ext cx="8596668" cy="4315537"/>
          </a:xfrm>
        </p:spPr>
        <p:txBody>
          <a:bodyPr>
            <a:normAutofit fontScale="85000" lnSpcReduction="10000"/>
          </a:bodyPr>
          <a:lstStyle/>
          <a:p>
            <a:pPr marL="342900" marR="0" lvl="0" indent="-342900">
              <a:lnSpc>
                <a:spcPct val="200000"/>
              </a:lnSpc>
              <a:spcBef>
                <a:spcPts val="0"/>
              </a:spcBef>
              <a:spcAft>
                <a:spcPts val="0"/>
              </a:spcAft>
              <a:buFont typeface="Symbol" panose="05050102010706020507" pitchFamily="18" charset="2"/>
              <a:buChar char=""/>
            </a:pPr>
            <a:r>
              <a:rPr lang="en-US" sz="3300" dirty="0">
                <a:effectLst/>
                <a:latin typeface="Calibri" panose="020F0502020204030204" pitchFamily="34" charset="0"/>
                <a:ea typeface="Calibri" panose="020F0502020204030204" pitchFamily="34" charset="0"/>
                <a:cs typeface="Times New Roman" panose="02020603050405020304" pitchFamily="18" charset="0"/>
              </a:rPr>
              <a:t>What does it mean to leave a legacy?</a:t>
            </a:r>
          </a:p>
          <a:p>
            <a:pPr marL="342900" marR="0" lvl="0" indent="-342900">
              <a:lnSpc>
                <a:spcPct val="200000"/>
              </a:lnSpc>
              <a:spcBef>
                <a:spcPts val="0"/>
              </a:spcBef>
              <a:spcAft>
                <a:spcPts val="0"/>
              </a:spcAft>
              <a:buFont typeface="Symbol" panose="05050102010706020507" pitchFamily="18" charset="2"/>
              <a:buChar char=""/>
            </a:pPr>
            <a:r>
              <a:rPr lang="en-US" sz="3300" dirty="0">
                <a:latin typeface="Calibri" panose="020F0502020204030204" pitchFamily="34" charset="0"/>
                <a:ea typeface="Calibri" panose="020F0502020204030204" pitchFamily="34" charset="0"/>
                <a:cs typeface="Times New Roman" panose="02020603050405020304" pitchFamily="18" charset="0"/>
              </a:rPr>
              <a:t>What is research and how can it help solve a problem?</a:t>
            </a:r>
            <a:endParaRPr lang="en-US" sz="33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200000"/>
              </a:lnSpc>
              <a:spcBef>
                <a:spcPts val="0"/>
              </a:spcBef>
              <a:spcAft>
                <a:spcPts val="0"/>
              </a:spcAft>
              <a:buFont typeface="Symbol" panose="05050102010706020507" pitchFamily="18" charset="2"/>
              <a:buChar char=""/>
            </a:pPr>
            <a:r>
              <a:rPr lang="en-US" sz="3300" dirty="0">
                <a:effectLst/>
                <a:latin typeface="Calibri" panose="020F0502020204030204" pitchFamily="34" charset="0"/>
                <a:ea typeface="Calibri" panose="020F0502020204030204" pitchFamily="34" charset="0"/>
                <a:cs typeface="Times New Roman" panose="02020603050405020304" pitchFamily="18" charset="0"/>
              </a:rPr>
              <a:t>Who was Paul Litchfield and what is he known for?</a:t>
            </a:r>
          </a:p>
          <a:p>
            <a:pPr marL="342900" marR="0" lvl="0" indent="-342900">
              <a:lnSpc>
                <a:spcPct val="200000"/>
              </a:lnSpc>
              <a:spcBef>
                <a:spcPts val="0"/>
              </a:spcBef>
              <a:spcAft>
                <a:spcPts val="0"/>
              </a:spcAft>
              <a:buFont typeface="Symbol" panose="05050102010706020507" pitchFamily="18" charset="2"/>
              <a:buChar char=""/>
            </a:pPr>
            <a:r>
              <a:rPr lang="en-US" sz="3300" dirty="0">
                <a:effectLst/>
                <a:latin typeface="Calibri" panose="020F0502020204030204" pitchFamily="34" charset="0"/>
                <a:ea typeface="Calibri" panose="020F0502020204030204" pitchFamily="34" charset="0"/>
                <a:cs typeface="Times New Roman" panose="02020603050405020304" pitchFamily="18" charset="0"/>
              </a:rPr>
              <a:t>How did Paul Litchfield and Goodyear Tire &amp; Rubber Co  influence agriculture in Arizona?</a:t>
            </a:r>
          </a:p>
          <a:p>
            <a:pPr marL="342900" marR="0" lvl="0" indent="-342900" algn="l" defTabSz="457200" rtl="0" eaLnBrk="1" fontAlgn="auto" latinLnBrk="0" hangingPunct="1">
              <a:lnSpc>
                <a:spcPct val="150000"/>
              </a:lnSpc>
              <a:spcBef>
                <a:spcPts val="0"/>
              </a:spcBef>
              <a:spcAft>
                <a:spcPts val="0"/>
              </a:spcAft>
              <a:buClr>
                <a:srgbClr val="90C226"/>
              </a:buClr>
              <a:buSzPct val="80000"/>
              <a:buFont typeface="Symbol" panose="05050102010706020507" pitchFamily="18" charset="2"/>
              <a:buChar char=""/>
              <a:tabLst/>
              <a:defRPr/>
            </a:pPr>
            <a:endParaRPr kumimoji="0" lang="en-US" sz="1800" b="0" i="0" u="none" strike="noStrike" kern="1200" cap="none" spc="0" normalizeH="0" baseline="0" noProof="0" dirty="0">
              <a:ln>
                <a:noFill/>
              </a:ln>
              <a:solidFill>
                <a:prstClr val="white">
                  <a:lumMod val="75000"/>
                  <a:lumOff val="25000"/>
                </a:prstClr>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lvl="1">
              <a:buFont typeface="Arial" panose="020B0604020202020204" pitchFamily="34" charset="0"/>
              <a:buChar char="•"/>
            </a:pPr>
            <a:endParaRPr lang="en-US" dirty="0"/>
          </a:p>
        </p:txBody>
      </p:sp>
      <p:pic>
        <p:nvPicPr>
          <p:cNvPr id="4" name="Picture 3">
            <a:extLst>
              <a:ext uri="{FF2B5EF4-FFF2-40B4-BE49-F238E27FC236}">
                <a16:creationId xmlns:a16="http://schemas.microsoft.com/office/drawing/2014/main" id="{90B1921E-D213-611F-2150-5182BE87E9CA}"/>
              </a:ext>
            </a:extLst>
          </p:cNvPr>
          <p:cNvPicPr>
            <a:picLocks noChangeAspect="1"/>
          </p:cNvPicPr>
          <p:nvPr/>
        </p:nvPicPr>
        <p:blipFill>
          <a:blip r:embed="rId2"/>
          <a:stretch>
            <a:fillRect/>
          </a:stretch>
        </p:blipFill>
        <p:spPr>
          <a:xfrm>
            <a:off x="10565176" y="5252296"/>
            <a:ext cx="1207387" cy="1286995"/>
          </a:xfrm>
          <a:prstGeom prst="rect">
            <a:avLst/>
          </a:prstGeom>
        </p:spPr>
      </p:pic>
      <p:sp>
        <p:nvSpPr>
          <p:cNvPr id="5" name="Title 1">
            <a:extLst>
              <a:ext uri="{FF2B5EF4-FFF2-40B4-BE49-F238E27FC236}">
                <a16:creationId xmlns:a16="http://schemas.microsoft.com/office/drawing/2014/main" id="{253864B2-9EA7-6B96-C6F8-708AE33CAFF4}"/>
              </a:ext>
            </a:extLst>
          </p:cNvPr>
          <p:cNvSpPr txBox="1">
            <a:spLocks/>
          </p:cNvSpPr>
          <p:nvPr/>
        </p:nvSpPr>
        <p:spPr>
          <a:xfrm>
            <a:off x="220134" y="977900"/>
            <a:ext cx="4326466" cy="840663"/>
          </a:xfrm>
          <a:prstGeom prst="rect">
            <a:avLst/>
          </a:prstGeom>
        </p:spPr>
        <p:txBody>
          <a:bodyPr vert="horz" lIns="91440" tIns="45720" rIns="91440" bIns="45720" rtlCol="0" anchor="t">
            <a:normAutofit fontScale="975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800" dirty="0"/>
              <a:t>Essential Questions</a:t>
            </a:r>
          </a:p>
        </p:txBody>
      </p:sp>
    </p:spTree>
    <p:extLst>
      <p:ext uri="{BB962C8B-B14F-4D97-AF65-F5344CB8AC3E}">
        <p14:creationId xmlns:p14="http://schemas.microsoft.com/office/powerpoint/2010/main" val="2833052182"/>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8C59B386-999D-4CB6-B907-9F3997C027C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694</TotalTime>
  <Words>1194</Words>
  <Application>Microsoft Office PowerPoint</Application>
  <PresentationFormat>Widescreen</PresentationFormat>
  <Paragraphs>109</Paragraphs>
  <Slides>19</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Arial</vt:lpstr>
      <vt:lpstr>Calibri</vt:lpstr>
      <vt:lpstr>Symbol</vt:lpstr>
      <vt:lpstr>Trebuchet MS</vt:lpstr>
      <vt:lpstr>Wingdings 3</vt:lpstr>
      <vt:lpstr>Facet</vt:lpstr>
      <vt:lpstr>Paul W. Litchfield</vt:lpstr>
      <vt:lpstr>We are the Litchfield Park  Historical Society</vt:lpstr>
      <vt:lpstr>Paul W. Litchfield: An American Industrialist in Arizona</vt:lpstr>
      <vt:lpstr>Paul W. Litchfield: An American Industrialist in Arizona</vt:lpstr>
      <vt:lpstr>Paul W. Litchfield: An American Industrialist in Arizona</vt:lpstr>
      <vt:lpstr>Paul W. Litchfield: An American Industrialist in Arizona</vt:lpstr>
      <vt:lpstr>Paul W. Litchfield: An American Industrialist in Arizona</vt:lpstr>
      <vt:lpstr>Paul W. Litchfield: An American Industrialist in Arizona</vt:lpstr>
      <vt:lpstr>Paul W. Litchfield: An American Industrialist in Arizona</vt:lpstr>
      <vt:lpstr>Paul W. Litchfield: An American Industrialist in Arizona</vt:lpstr>
      <vt:lpstr>Paul W. Litchfield: An American Industrialist in Arizona</vt:lpstr>
      <vt:lpstr>Paul W. Litchfield: An American Industrialist in Arizona</vt:lpstr>
      <vt:lpstr>Paul W. Litchfield: An American Industrialist in Arizona</vt:lpstr>
      <vt:lpstr>Paul W. Litchfield: An American Industrialist in Arizona</vt:lpstr>
      <vt:lpstr>Paul W. Litchfield: An American Industrialist in Arizona</vt:lpstr>
      <vt:lpstr>Paul W. Litchfield: An American Industrialist in Arizona</vt:lpstr>
      <vt:lpstr>Paul W. Litchfield: An American Industrialist in Arizona</vt:lpstr>
      <vt:lpstr>Paul W. Litchfield: An American Industrialist in Arizona</vt:lpstr>
      <vt:lpstr>Paul W. Litchfield: An American Industrialist in Arizona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Paul W. Litchfield</dc:title>
  <dc:creator>lisa hegarty</dc:creator>
  <cp:lastModifiedBy>Karen Krause</cp:lastModifiedBy>
  <cp:revision>9</cp:revision>
  <dcterms:created xsi:type="dcterms:W3CDTF">2022-05-30T19:44:25Z</dcterms:created>
  <dcterms:modified xsi:type="dcterms:W3CDTF">2022-11-02T19:35:28Z</dcterms:modified>
</cp:coreProperties>
</file>